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977" r:id="rId2"/>
  </p:sldMasterIdLst>
  <p:notesMasterIdLst>
    <p:notesMasterId r:id="rId32"/>
  </p:notesMasterIdLst>
  <p:sldIdLst>
    <p:sldId id="389" r:id="rId3"/>
    <p:sldId id="458" r:id="rId4"/>
    <p:sldId id="460" r:id="rId5"/>
    <p:sldId id="396" r:id="rId6"/>
    <p:sldId id="597" r:id="rId7"/>
    <p:sldId id="462" r:id="rId8"/>
    <p:sldId id="398" r:id="rId9"/>
    <p:sldId id="724" r:id="rId10"/>
    <p:sldId id="722" r:id="rId11"/>
    <p:sldId id="723" r:id="rId12"/>
    <p:sldId id="598" r:id="rId13"/>
    <p:sldId id="466" r:id="rId14"/>
    <p:sldId id="467" r:id="rId15"/>
    <p:sldId id="468" r:id="rId16"/>
    <p:sldId id="469" r:id="rId17"/>
    <p:sldId id="470" r:id="rId18"/>
    <p:sldId id="257" r:id="rId19"/>
    <p:sldId id="717" r:id="rId20"/>
    <p:sldId id="707" r:id="rId21"/>
    <p:sldId id="718" r:id="rId22"/>
    <p:sldId id="719" r:id="rId23"/>
    <p:sldId id="720" r:id="rId24"/>
    <p:sldId id="694" r:id="rId25"/>
    <p:sldId id="721" r:id="rId26"/>
    <p:sldId id="375" r:id="rId27"/>
    <p:sldId id="374" r:id="rId28"/>
    <p:sldId id="319" r:id="rId29"/>
    <p:sldId id="596" r:id="rId30"/>
    <p:sldId id="599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E3FF"/>
    <a:srgbClr val="C3DCFF"/>
    <a:srgbClr val="ABD1FF"/>
    <a:srgbClr val="222252"/>
    <a:srgbClr val="2C2B67"/>
    <a:srgbClr val="353477"/>
    <a:srgbClr val="B5FFE6"/>
    <a:srgbClr val="C9FFD8"/>
    <a:srgbClr val="515A78"/>
    <a:srgbClr val="2A3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58" autoAdjust="0"/>
    <p:restoredTop sz="95190" autoAdjust="0"/>
  </p:normalViewPr>
  <p:slideViewPr>
    <p:cSldViewPr snapToGrid="0">
      <p:cViewPr varScale="1">
        <p:scale>
          <a:sx n="129" d="100"/>
          <a:sy n="129" d="100"/>
        </p:scale>
        <p:origin x="2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94158A-6B41-3B42-A7D1-21330234A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863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F09B1-8BDA-2A49-86B8-8A2EEA854E5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4DBEE8-E1BE-6643-9D55-A260AC781F40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55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EB3CB-EA48-BF43-B3F5-2CA5869B426F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1) A single </a:t>
            </a:r>
            <a:r>
              <a:rPr lang="en-US" sz="1200" dirty="0" err="1">
                <a:solidFill>
                  <a:schemeClr val="bg1"/>
                </a:solidFill>
              </a:rPr>
              <a:t>wavefront</a:t>
            </a:r>
            <a:r>
              <a:rPr lang="en-US" sz="1200" dirty="0">
                <a:solidFill>
                  <a:schemeClr val="bg1"/>
                </a:solidFill>
              </a:rPr>
              <a:t> consists of </a:t>
            </a:r>
            <a:r>
              <a:rPr lang="en-US" sz="1200" i="1" dirty="0">
                <a:solidFill>
                  <a:schemeClr val="bg1"/>
                </a:solidFill>
              </a:rPr>
              <a:t>m </a:t>
            </a:r>
            <a:r>
              <a:rPr lang="en-US" sz="1200" dirty="0">
                <a:solidFill>
                  <a:schemeClr val="bg1"/>
                </a:solidFill>
              </a:rPr>
              <a:t>measurements. Let’s put the last </a:t>
            </a:r>
            <a:r>
              <a:rPr lang="en-US" sz="1200" i="1" dirty="0">
                <a:solidFill>
                  <a:schemeClr val="bg1"/>
                </a:solidFill>
              </a:rPr>
              <a:t>n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wavefronts</a:t>
            </a:r>
            <a:r>
              <a:rPr lang="en-US" sz="1200" dirty="0">
                <a:solidFill>
                  <a:schemeClr val="bg1"/>
                </a:solidFill>
              </a:rPr>
              <a:t> into a history vector: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E12E5-CCDE-904A-81CD-48414B4FA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002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2) We want to find the filter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that minimizes the distance between the predicted and actual future </a:t>
            </a:r>
            <a:r>
              <a:rPr lang="en-US" sz="1200" dirty="0" err="1">
                <a:solidFill>
                  <a:schemeClr val="bg1"/>
                </a:solidFill>
              </a:rPr>
              <a:t>wavefront</a:t>
            </a:r>
            <a:r>
              <a:rPr lang="en-US" sz="1200" dirty="0">
                <a:solidFill>
                  <a:schemeClr val="bg1"/>
                </a:solidFill>
              </a:rPr>
              <a:t>: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E12E5-CCDE-904A-81CD-48414B4FA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63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2) We want to find the filter</a:t>
            </a:r>
            <a:r>
              <a:rPr lang="en-US" sz="1200" i="1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that minimizes the distance between the predicted and actual future </a:t>
            </a:r>
            <a:r>
              <a:rPr lang="en-US" sz="1200" dirty="0" err="1">
                <a:solidFill>
                  <a:schemeClr val="bg1"/>
                </a:solidFill>
              </a:rPr>
              <a:t>wavefront</a:t>
            </a:r>
            <a:r>
              <a:rPr lang="en-US" sz="1200" dirty="0">
                <a:solidFill>
                  <a:schemeClr val="bg1"/>
                </a:solidFill>
              </a:rPr>
              <a:t>: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E12E5-CCDE-904A-81CD-48414B4FA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9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something about ideal case</a:t>
            </a:r>
          </a:p>
          <a:p>
            <a:r>
              <a:rPr lang="en-US" dirty="0"/>
              <a:t>Mention that the top isn’t crazy for real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E12E5-CCDE-904A-81CD-48414B4FA7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3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773863" y="6613525"/>
            <a:ext cx="23701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>
                <a:solidFill>
                  <a:schemeClr val="tx2"/>
                </a:solidFill>
              </a:rPr>
              <a:t>Page </a:t>
            </a:r>
            <a:fld id="{D4A0BF24-C347-2D44-9B4D-C881F87828D6}" type="slidenum">
              <a:rPr lang="en-US" sz="1000">
                <a:solidFill>
                  <a:schemeClr val="tx2"/>
                </a:solidFill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000">
                <a:solidFill>
                  <a:schemeClr val="tx2"/>
                </a:solidFill>
              </a:rPr>
              <a:t>    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5075" y="3062288"/>
            <a:ext cx="1592263" cy="12049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4648200"/>
            <a:ext cx="6400800" cy="1752600"/>
          </a:xfrm>
        </p:spPr>
        <p:txBody>
          <a:bodyPr/>
          <a:lstStyle>
            <a:lvl1pPr marL="0" indent="0" algn="ctr">
              <a:spcBef>
                <a:spcPct val="20000"/>
              </a:spcBef>
              <a:buFontTx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56261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431129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452131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87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2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74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53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28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65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7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51174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24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25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3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22398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612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53321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86119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368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7037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848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162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53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Line 4"/>
          <p:cNvSpPr>
            <a:spLocks noChangeShapeType="1"/>
          </p:cNvSpPr>
          <p:nvPr/>
        </p:nvSpPr>
        <p:spPr bwMode="auto">
          <a:xfrm flipV="1">
            <a:off x="304800" y="1219200"/>
            <a:ext cx="74168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none" w="sm" len="sm"/>
            <a:tailEnd type="none" w="sm" len="sm"/>
          </a:ln>
          <a:effectLst>
            <a:outerShdw blurRad="63500" dist="17961" dir="2700000" algn="ctr" rotWithShape="0">
              <a:srgbClr val="232323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597650" y="6432550"/>
            <a:ext cx="2370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  <a:latin typeface="Arial" charset="0"/>
              </a:rPr>
              <a:t>Page </a:t>
            </a:r>
            <a:fld id="{81AB2AEA-DF30-EF48-A015-FD8A78A28D6E}" type="slidenum">
              <a:rPr lang="en-US" sz="2000" b="1">
                <a:solidFill>
                  <a:schemeClr val="tx2"/>
                </a:solidFill>
                <a:latin typeface="Arial" charset="0"/>
              </a:rPr>
              <a:pPr algn="r">
                <a:spcBef>
                  <a:spcPct val="50000"/>
                </a:spcBef>
              </a:pPr>
              <a:t>‹#›</a:t>
            </a:fld>
            <a:r>
              <a:rPr lang="en-US" sz="1800" b="1">
                <a:solidFill>
                  <a:schemeClr val="tx2"/>
                </a:solidFill>
              </a:rPr>
              <a:t>  </a:t>
            </a:r>
            <a:r>
              <a:rPr lang="en-US" sz="1000">
                <a:solidFill>
                  <a:schemeClr val="tx2"/>
                </a:solidFill>
              </a:rPr>
              <a:t>  </a:t>
            </a:r>
          </a:p>
        </p:txBody>
      </p:sp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513" y="131763"/>
            <a:ext cx="1189037" cy="900112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  <a:ea typeface="ヒラギノ角ゴ Pro W3" charset="-128"/>
          <a:cs typeface="ヒラギノ角ゴ Pro W3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rebuchet MS" charset="0"/>
        </a:defRPr>
      </a:lvl9pPr>
    </p:titleStyle>
    <p:bodyStyle>
      <a:lvl1pPr marL="285750" indent="-285750" algn="l" rtl="0" eaLnBrk="0" fontAlgn="base" hangingPunct="0">
        <a:spcBef>
          <a:spcPct val="70000"/>
        </a:spcBef>
        <a:spcAft>
          <a:spcPct val="0"/>
        </a:spcAft>
        <a:buClr>
          <a:schemeClr val="tx2"/>
        </a:buClr>
        <a:buSzPct val="100000"/>
        <a:buChar char="•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6858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–"/>
        <a:defRPr sz="24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1143000" indent="-22860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100000"/>
        <a:buChar char="»"/>
        <a:defRPr sz="2200" b="1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002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  <a:cs typeface="ヒラギノ角ゴ Pro W3" charset="0"/>
        </a:defRPr>
      </a:lvl5pPr>
      <a:lvl6pPr marL="24574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6pPr>
      <a:lvl7pPr marL="29146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7pPr>
      <a:lvl8pPr marL="33718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8pPr>
      <a:lvl9pPr marL="3829050" indent="-171450" algn="l" rtl="0" eaLnBrk="0" fontAlgn="base" hangingPunct="0">
        <a:lnSpc>
          <a:spcPct val="90000"/>
        </a:lnSpc>
        <a:spcBef>
          <a:spcPct val="4500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DAE1-66C8-0A4B-B560-4B608BFD607E}" type="datetimeFigureOut">
              <a:rPr lang="en-US" smtClean="0"/>
              <a:t>2/13/20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BC02-E976-D647-BBD9-A2D4897B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4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685800" y="685800"/>
            <a:ext cx="7848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en-US" sz="3200" dirty="0">
              <a:latin typeface="Arial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49300"/>
            <a:ext cx="7772400" cy="1587500"/>
          </a:xfrm>
        </p:spPr>
        <p:txBody>
          <a:bodyPr/>
          <a:lstStyle/>
          <a:p>
            <a:r>
              <a:rPr lang="en-US" dirty="0"/>
              <a:t>Lecture 11: </a:t>
            </a:r>
            <a:br>
              <a:rPr lang="en-US" dirty="0"/>
            </a:br>
            <a:r>
              <a:rPr lang="en-US" dirty="0"/>
              <a:t>Basic Concepts of </a:t>
            </a:r>
            <a:r>
              <a:rPr lang="en-US" dirty="0" err="1"/>
              <a:t>Wavefront</a:t>
            </a:r>
            <a:r>
              <a:rPr lang="en-US" dirty="0"/>
              <a:t> Reconstruction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Astro 289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4673600"/>
            <a:ext cx="8219661" cy="1752600"/>
          </a:xfrm>
        </p:spPr>
        <p:txBody>
          <a:bodyPr/>
          <a:lstStyle/>
          <a:p>
            <a:r>
              <a:rPr lang="en-US" dirty="0"/>
              <a:t>Rebecca Jensen-Clem</a:t>
            </a:r>
          </a:p>
          <a:p>
            <a:r>
              <a:rPr lang="en-US" dirty="0"/>
              <a:t>February 13, 2020</a:t>
            </a:r>
          </a:p>
          <a:p>
            <a:endParaRPr lang="en-US" dirty="0"/>
          </a:p>
          <a:p>
            <a:r>
              <a:rPr lang="en-US" dirty="0"/>
              <a:t>Based on slides by Claire Max, Marcos van Dam, Lisa </a:t>
            </a:r>
            <a:r>
              <a:rPr lang="en-US" dirty="0" err="1"/>
              <a:t>Poyneer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CfAO</a:t>
            </a:r>
            <a:r>
              <a:rPr lang="en-US" dirty="0"/>
              <a:t> Summer School, and the </a:t>
            </a:r>
            <a:r>
              <a:rPr lang="en-US" dirty="0" err="1"/>
              <a:t>hcipy</a:t>
            </a:r>
            <a:r>
              <a:rPr lang="en-US" dirty="0"/>
              <a:t> PYWFS tutorial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7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97121-437B-5E4F-A059-EE4309ED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the Pseudoinverse with SVD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DF1E-DA3D-DE4C-97D4-B4B808351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                  , the pseudo inverse of W is:</a:t>
            </a:r>
          </a:p>
          <a:p>
            <a:endParaRPr lang="en-US" dirty="0"/>
          </a:p>
          <a:p>
            <a:r>
              <a:rPr lang="en-US" dirty="0"/>
              <a:t>Where † is the pseudoinverse</a:t>
            </a:r>
          </a:p>
          <a:p>
            <a:r>
              <a:rPr lang="en-US" dirty="0"/>
              <a:t>The pseudoinverse of </a:t>
            </a:r>
            <a:r>
              <a:rPr lang="en-US" dirty="0" err="1"/>
              <a:t>Σ</a:t>
            </a:r>
            <a:r>
              <a:rPr lang="en-US" dirty="0"/>
              <a:t> is just a diagonal matrix whose diagonal elements are the reciprocal of Σ’s diagonal elements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6677F-C958-444C-9EA9-C4AFC4E81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09" y="1637985"/>
            <a:ext cx="1639289" cy="347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65B9DC-431B-F843-B27E-7475098D0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448" y="2282117"/>
            <a:ext cx="2324688" cy="42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9824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32A8-0B1A-994D-9680-B6BEF8F2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1: Zonal Matrix Reconstruction</a:t>
            </a:r>
          </a:p>
        </p:txBody>
      </p:sp>
      <p:pic>
        <p:nvPicPr>
          <p:cNvPr id="5" name="Content Placeholder 4" descr="A picture containing clock&#10;&#10;Description automatically generated">
            <a:extLst>
              <a:ext uri="{FF2B5EF4-FFF2-40B4-BE49-F238E27FC236}">
                <a16:creationId xmlns:a16="http://schemas.microsoft.com/office/drawing/2014/main" id="{789CCF3E-F36E-1C46-A88D-D68F0D6592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017" y="3183846"/>
            <a:ext cx="7389566" cy="2458710"/>
          </a:xfr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47A4A62-CC06-6849-BBC9-29A33120A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244600"/>
            <a:ext cx="8430176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7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5800" indent="-22860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543050" indent="-17145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  <a:cs typeface="ヒラギノ角ゴ Pro W3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9pPr>
          </a:lstStyle>
          <a:p>
            <a:pPr marL="609600" indent="-609600">
              <a:defRPr/>
            </a:pPr>
            <a:r>
              <a:rPr lang="en-US" kern="0" dirty="0">
                <a:cs typeface="+mn-cs"/>
              </a:rPr>
              <a:t>With the reconstruction matrix we found previously, we can reconstruct an example </a:t>
            </a:r>
            <a:r>
              <a:rPr lang="en-US" kern="0" dirty="0" err="1">
                <a:cs typeface="+mn-cs"/>
              </a:rPr>
              <a:t>wavefront</a:t>
            </a:r>
            <a:r>
              <a:rPr lang="en-US" kern="0" dirty="0">
                <a:cs typeface="+mn-cs"/>
              </a:rPr>
              <a:t>!</a:t>
            </a:r>
            <a:endParaRPr lang="en-US" sz="2800" kern="0" dirty="0"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AF28A-1968-4B47-A265-B2259EE97777}"/>
              </a:ext>
            </a:extLst>
          </p:cNvPr>
          <p:cNvSpPr/>
          <p:nvPr/>
        </p:nvSpPr>
        <p:spPr>
          <a:xfrm>
            <a:off x="419100" y="227483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DM_acts</a:t>
            </a:r>
            <a:r>
              <a:rPr lang="en-US" baseline="-25000" dirty="0" err="1"/>
              <a:t>t</a:t>
            </a:r>
            <a:r>
              <a:rPr lang="en-US" dirty="0"/>
              <a:t>= (1-leakage) DM_acts</a:t>
            </a:r>
            <a:r>
              <a:rPr lang="en-US" baseline="-25000" dirty="0"/>
              <a:t>t-1</a:t>
            </a:r>
            <a:r>
              <a:rPr lang="en-US" dirty="0"/>
              <a:t> – gain(W</a:t>
            </a:r>
            <a:r>
              <a:rPr lang="en-US" baseline="30000" dirty="0"/>
              <a:t>† </a:t>
            </a:r>
            <a:r>
              <a:rPr lang="en-US" dirty="0"/>
              <a:t>⋅</a:t>
            </a:r>
            <a:r>
              <a:rPr lang="en-US" baseline="30000" dirty="0"/>
              <a:t> </a:t>
            </a:r>
            <a:r>
              <a:rPr lang="en-US" dirty="0"/>
              <a:t>WFS image</a:t>
            </a:r>
            <a:r>
              <a:rPr lang="en-US" baseline="-25000" dirty="0"/>
              <a:t>t-1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94BC1-DAF5-2C48-B43F-7346ADD41AE3}"/>
              </a:ext>
            </a:extLst>
          </p:cNvPr>
          <p:cNvSpPr/>
          <p:nvPr/>
        </p:nvSpPr>
        <p:spPr>
          <a:xfrm>
            <a:off x="419099" y="5971483"/>
            <a:ext cx="8143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this “leaky integrator” example, leakage = 0.01 and gain = 0.5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013276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4" name="Rectangle 4"/>
          <p:cNvSpPr>
            <a:spLocks noChangeArrowheads="1"/>
          </p:cNvSpPr>
          <p:nvPr/>
        </p:nvSpPr>
        <p:spPr bwMode="auto">
          <a:xfrm>
            <a:off x="3665538" y="3314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46" name="Rectangle 6"/>
          <p:cNvSpPr>
            <a:spLocks noChangeArrowheads="1"/>
          </p:cNvSpPr>
          <p:nvPr/>
        </p:nvSpPr>
        <p:spPr bwMode="auto">
          <a:xfrm>
            <a:off x="4049713" y="3306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4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“Slaved” actuators</a:t>
            </a:r>
          </a:p>
        </p:txBody>
      </p:sp>
      <p:sp>
        <p:nvSpPr>
          <p:cNvPr id="39425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153400" cy="1625600"/>
          </a:xfrm>
        </p:spPr>
        <p:txBody>
          <a:bodyPr/>
          <a:lstStyle/>
          <a:p>
            <a:pPr marL="609600" indent="-609600">
              <a:defRPr/>
            </a:pPr>
            <a:r>
              <a:rPr lang="en-US" dirty="0">
                <a:cs typeface="+mn-cs"/>
              </a:rPr>
              <a:t>Some actuators are located outside the pupil and do not directly affect the </a:t>
            </a:r>
            <a:r>
              <a:rPr lang="en-US" dirty="0" err="1">
                <a:cs typeface="+mn-cs"/>
              </a:rPr>
              <a:t>wavefront</a:t>
            </a:r>
            <a:endParaRPr lang="en-US" dirty="0">
              <a:cs typeface="+mn-cs"/>
            </a:endParaRPr>
          </a:p>
          <a:p>
            <a:pPr marL="609600" indent="-609600">
              <a:defRPr/>
            </a:pPr>
            <a:r>
              <a:rPr lang="en-US" dirty="0">
                <a:cs typeface="+mn-cs"/>
              </a:rPr>
              <a:t>They are often </a:t>
            </a:r>
            <a:r>
              <a:rPr lang="ja-JP" altLang="en-US">
                <a:latin typeface="Arial"/>
                <a:cs typeface="+mn-cs"/>
              </a:rPr>
              <a:t>“</a:t>
            </a:r>
            <a:r>
              <a:rPr lang="en-US" dirty="0">
                <a:cs typeface="+mn-cs"/>
              </a:rPr>
              <a:t>slaved</a:t>
            </a:r>
            <a:r>
              <a:rPr lang="ja-JP" altLang="en-US">
                <a:latin typeface="Arial"/>
                <a:cs typeface="+mn-cs"/>
              </a:rPr>
              <a:t>”</a:t>
            </a:r>
            <a:r>
              <a:rPr lang="en-US" dirty="0">
                <a:cs typeface="+mn-cs"/>
              </a:rPr>
              <a:t> to the average value of its neighbors </a:t>
            </a:r>
          </a:p>
        </p:txBody>
      </p:sp>
      <p:sp>
        <p:nvSpPr>
          <p:cNvPr id="394252" name="Oval 12"/>
          <p:cNvSpPr>
            <a:spLocks noChangeArrowheads="1"/>
          </p:cNvSpPr>
          <p:nvPr/>
        </p:nvSpPr>
        <p:spPr bwMode="auto">
          <a:xfrm>
            <a:off x="6629400" y="2971800"/>
            <a:ext cx="4724400" cy="4419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3" name="Oval 13"/>
          <p:cNvSpPr>
            <a:spLocks noChangeArrowheads="1"/>
          </p:cNvSpPr>
          <p:nvPr/>
        </p:nvSpPr>
        <p:spPr bwMode="auto">
          <a:xfrm>
            <a:off x="6019800" y="36576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4" name="Oval 14"/>
          <p:cNvSpPr>
            <a:spLocks noChangeArrowheads="1"/>
          </p:cNvSpPr>
          <p:nvPr/>
        </p:nvSpPr>
        <p:spPr bwMode="auto">
          <a:xfrm>
            <a:off x="7086600" y="36576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5" name="Oval 15"/>
          <p:cNvSpPr>
            <a:spLocks noChangeArrowheads="1"/>
          </p:cNvSpPr>
          <p:nvPr/>
        </p:nvSpPr>
        <p:spPr bwMode="auto">
          <a:xfrm>
            <a:off x="6019800" y="47244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6" name="Oval 16"/>
          <p:cNvSpPr>
            <a:spLocks noChangeArrowheads="1"/>
          </p:cNvSpPr>
          <p:nvPr/>
        </p:nvSpPr>
        <p:spPr bwMode="auto">
          <a:xfrm>
            <a:off x="7086600" y="47244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7" name="Oval 17"/>
          <p:cNvSpPr>
            <a:spLocks noChangeArrowheads="1"/>
          </p:cNvSpPr>
          <p:nvPr/>
        </p:nvSpPr>
        <p:spPr bwMode="auto">
          <a:xfrm>
            <a:off x="6019800" y="57150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8" name="Oval 18"/>
          <p:cNvSpPr>
            <a:spLocks noChangeArrowheads="1"/>
          </p:cNvSpPr>
          <p:nvPr/>
        </p:nvSpPr>
        <p:spPr bwMode="auto">
          <a:xfrm>
            <a:off x="6096000" y="67056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59" name="Oval 19"/>
          <p:cNvSpPr>
            <a:spLocks noChangeArrowheads="1"/>
          </p:cNvSpPr>
          <p:nvPr/>
        </p:nvSpPr>
        <p:spPr bwMode="auto">
          <a:xfrm>
            <a:off x="7086600" y="57150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60" name="Oval 20"/>
          <p:cNvSpPr>
            <a:spLocks noChangeArrowheads="1"/>
          </p:cNvSpPr>
          <p:nvPr/>
        </p:nvSpPr>
        <p:spPr bwMode="auto">
          <a:xfrm>
            <a:off x="7162800" y="6705600"/>
            <a:ext cx="152400" cy="152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4261" name="Rectangle 21"/>
          <p:cNvSpPr>
            <a:spLocks noChangeArrowheads="1"/>
          </p:cNvSpPr>
          <p:nvPr/>
        </p:nvSpPr>
        <p:spPr bwMode="auto">
          <a:xfrm>
            <a:off x="5638800" y="3276600"/>
            <a:ext cx="914400" cy="914400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64134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A5D1-C77C-324A-B8FC-9AE482EE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2: Modal Matrix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7634F-7FA9-E346-972E-B90A84711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define an orthogonal modal basis set to represent the actuators: ⟨</a:t>
            </a:r>
            <a:r>
              <a:rPr lang="en-US" dirty="0" err="1"/>
              <a:t>m</a:t>
            </a:r>
            <a:r>
              <a:rPr lang="en-US" baseline="-25000" dirty="0" err="1"/>
              <a:t>k</a:t>
            </a:r>
            <a:r>
              <a:rPr lang="en-US" dirty="0"/>
              <a:t>, m</a:t>
            </a:r>
            <a:r>
              <a:rPr lang="en-US" baseline="-25000" dirty="0"/>
              <a:t>l</a:t>
            </a:r>
            <a:r>
              <a:rPr lang="en-US" dirty="0"/>
              <a:t>⟩ = 0 for k ≠ l</a:t>
            </a:r>
          </a:p>
        </p:txBody>
      </p:sp>
    </p:spTree>
    <p:extLst>
      <p:ext uri="{BB962C8B-B14F-4D97-AF65-F5344CB8AC3E}">
        <p14:creationId xmlns:p14="http://schemas.microsoft.com/office/powerpoint/2010/main" val="18985069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12919-0426-0D41-B9F1-B4D5EC4F6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modal basis 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0CE47-DFAA-A940-A958-549214ADB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69" y="1376997"/>
            <a:ext cx="7423932" cy="490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881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A5D1-C77C-324A-B8FC-9AE482EE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2: Modal Matrix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7634F-7FA9-E346-972E-B90A84711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define an orthogonal modal basis set to represent the actuators: ⟨</a:t>
            </a:r>
            <a:r>
              <a:rPr lang="en-US" dirty="0" err="1"/>
              <a:t>m</a:t>
            </a:r>
            <a:r>
              <a:rPr lang="en-US" baseline="-25000" dirty="0" err="1"/>
              <a:t>k</a:t>
            </a:r>
            <a:r>
              <a:rPr lang="en-US" dirty="0"/>
              <a:t>, m</a:t>
            </a:r>
            <a:r>
              <a:rPr lang="en-US" baseline="-25000" dirty="0"/>
              <a:t>l</a:t>
            </a:r>
            <a:r>
              <a:rPr lang="en-US" dirty="0"/>
              <a:t>⟩ = 0 for k ≠ l</a:t>
            </a:r>
          </a:p>
          <a:p>
            <a:r>
              <a:rPr lang="en-US" dirty="0"/>
              <a:t>We can analyze the phase in terms of modal coefficients with the inner product c</a:t>
            </a:r>
            <a:r>
              <a:rPr lang="en-US" baseline="-25000" dirty="0"/>
              <a:t>k </a:t>
            </a:r>
            <a:r>
              <a:rPr lang="en-US" dirty="0"/>
              <a:t>= ⟨</a:t>
            </a:r>
            <a:r>
              <a:rPr lang="en-US" dirty="0" err="1"/>
              <a:t>ɸ</a:t>
            </a:r>
            <a:r>
              <a:rPr lang="en-US" dirty="0"/>
              <a:t>, </a:t>
            </a:r>
            <a:r>
              <a:rPr lang="en-US" dirty="0" err="1"/>
              <a:t>m</a:t>
            </a:r>
            <a:r>
              <a:rPr lang="en-US" baseline="-25000" dirty="0" err="1"/>
              <a:t>k</a:t>
            </a:r>
            <a:r>
              <a:rPr lang="en-US" dirty="0"/>
              <a:t>⟩ </a:t>
            </a:r>
          </a:p>
          <a:p>
            <a:r>
              <a:rPr lang="en-US" dirty="0"/>
              <a:t>The phase is synthesized from the modal coefficients as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put the modes into rows or columns to produce the modal synthesis matrix 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26518-A757-2A43-B222-BC78BAEA0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186" y="4064833"/>
            <a:ext cx="3264962" cy="119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4621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33BA-EE4A-294F-BF94-5004C0749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2: Modal Matrix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C2579-158D-F54A-BEFA-1E855F8B9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Now, the slope measurement process is:</a:t>
            </a:r>
          </a:p>
          <a:p>
            <a:endParaRPr lang="en-US" dirty="0"/>
          </a:p>
          <a:p>
            <a:r>
              <a:rPr lang="en-US" dirty="0"/>
              <a:t>And the modal reconstruction is:</a:t>
            </a:r>
          </a:p>
          <a:p>
            <a:endParaRPr lang="en-US" dirty="0"/>
          </a:p>
          <a:p>
            <a:r>
              <a:rPr lang="en-US" dirty="0"/>
              <a:t>An advantage of modes is that they can be weighted and manipulated. E.g. we can easily remove piston, tip, and tilt from Zernike modes by zeroing the correct coefficients using matrix G: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7B781-5941-004B-B6BB-BCB856CC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26" y="2320768"/>
            <a:ext cx="1842285" cy="384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2B272-1DEC-B347-823B-F5C223BE6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467" y="3579942"/>
            <a:ext cx="1842285" cy="3849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E8BDA1-A260-4D4F-9901-85328DC14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467" y="5886653"/>
            <a:ext cx="3116614" cy="47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88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205264" y="844627"/>
            <a:ext cx="7430821" cy="857250"/>
          </a:xfrm>
        </p:spPr>
        <p:txBody>
          <a:bodyPr>
            <a:noAutofit/>
          </a:bodyPr>
          <a:lstStyle/>
          <a:p>
            <a:pPr algn="l"/>
            <a:r>
              <a:rPr lang="en-US" sz="1800" dirty="0"/>
              <a:t>Keck II PYWFS Latency </a:t>
            </a:r>
            <a:br>
              <a:rPr lang="en-US" sz="1800" dirty="0"/>
            </a:br>
            <a:r>
              <a:rPr lang="en-US" sz="1800" dirty="0"/>
              <a:t>1.41 kHz detector readout</a:t>
            </a:r>
            <a:br>
              <a:rPr lang="en-US" sz="1800" dirty="0"/>
            </a:br>
            <a:r>
              <a:rPr lang="en-US" sz="1800" dirty="0"/>
              <a:t>Slide credit: Sylvain </a:t>
            </a:r>
            <a:r>
              <a:rPr lang="en-US" sz="1800" dirty="0" err="1"/>
              <a:t>Cetre</a:t>
            </a:r>
            <a:r>
              <a:rPr lang="en-US" sz="1800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E20DECA-319B-2549-B0C0-8F5A185CB84C}"/>
              </a:ext>
            </a:extLst>
          </p:cNvPr>
          <p:cNvGrpSpPr/>
          <p:nvPr/>
        </p:nvGrpSpPr>
        <p:grpSpPr>
          <a:xfrm>
            <a:off x="316993" y="1210046"/>
            <a:ext cx="8438074" cy="4749316"/>
            <a:chOff x="355573" y="1034378"/>
            <a:chExt cx="4781409" cy="3905559"/>
          </a:xfrm>
        </p:grpSpPr>
        <p:sp>
          <p:nvSpPr>
            <p:cNvPr id="37" name="Line 8"/>
            <p:cNvSpPr>
              <a:spLocks noChangeShapeType="1"/>
            </p:cNvSpPr>
            <p:nvPr/>
          </p:nvSpPr>
          <p:spPr bwMode="auto">
            <a:xfrm>
              <a:off x="3688843" y="1460001"/>
              <a:ext cx="27440" cy="299770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35"/>
            <p:cNvSpPr>
              <a:spLocks noChangeArrowheads="1"/>
            </p:cNvSpPr>
            <p:nvPr/>
          </p:nvSpPr>
          <p:spPr bwMode="auto">
            <a:xfrm>
              <a:off x="2043399" y="2940549"/>
              <a:ext cx="1188244" cy="273844"/>
            </a:xfrm>
            <a:prstGeom prst="rect">
              <a:avLst/>
            </a:prstGeom>
            <a:solidFill>
              <a:srgbClr val="CCFF66"/>
            </a:solidFill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Camera exposure</a:t>
              </a:r>
            </a:p>
          </p:txBody>
        </p:sp>
        <p:sp>
          <p:nvSpPr>
            <p:cNvPr id="6" name="Rectangle 35"/>
            <p:cNvSpPr>
              <a:spLocks noChangeArrowheads="1"/>
            </p:cNvSpPr>
            <p:nvPr/>
          </p:nvSpPr>
          <p:spPr bwMode="auto">
            <a:xfrm>
              <a:off x="3472149" y="2940549"/>
              <a:ext cx="1188244" cy="273844"/>
            </a:xfrm>
            <a:prstGeom prst="rect">
              <a:avLst/>
            </a:prstGeom>
            <a:solidFill>
              <a:srgbClr val="CCFF66"/>
            </a:solidFill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Camera exposure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734946" y="2506632"/>
              <a:ext cx="970535" cy="479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250" tIns="40500" rIns="74250" bIns="405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i="1" dirty="0">
                  <a:solidFill>
                    <a:srgbClr val="8064A2">
                      <a:lumMod val="75000"/>
                    </a:srgbClr>
                  </a:solidFill>
                </a:rPr>
                <a:t>Frame demand </a:t>
              </a:r>
              <a:br>
                <a:rPr lang="en-US" altLang="en-US" sz="1400" b="1" i="1" dirty="0">
                  <a:solidFill>
                    <a:srgbClr val="8064A2">
                      <a:lumMod val="75000"/>
                    </a:srgbClr>
                  </a:solidFill>
                </a:rPr>
              </a:br>
              <a:r>
                <a:rPr lang="en-US" altLang="en-US" sz="1400" b="1" i="1" dirty="0">
                  <a:solidFill>
                    <a:srgbClr val="8064A2">
                      <a:lumMod val="75000"/>
                    </a:srgbClr>
                  </a:solidFill>
                </a:rPr>
                <a:t>310ns</a:t>
              </a:r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>
              <a:off x="5135791" y="3969250"/>
              <a:ext cx="1191" cy="479822"/>
            </a:xfrm>
            <a:prstGeom prst="line">
              <a:avLst/>
            </a:prstGeom>
            <a:noFill/>
            <a:ln w="54720" cap="flat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>
              <a:off x="2260092" y="3969250"/>
              <a:ext cx="1191" cy="479822"/>
            </a:xfrm>
            <a:prstGeom prst="line">
              <a:avLst/>
            </a:prstGeom>
            <a:noFill/>
            <a:ln w="54720" cap="flat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21"/>
            <p:cNvSpPr>
              <a:spLocks noChangeArrowheads="1"/>
            </p:cNvSpPr>
            <p:nvPr/>
          </p:nvSpPr>
          <p:spPr bwMode="auto">
            <a:xfrm>
              <a:off x="2936197" y="3626350"/>
              <a:ext cx="535952" cy="326231"/>
            </a:xfrm>
            <a:prstGeom prst="rect">
              <a:avLst/>
            </a:prstGeom>
            <a:solidFill>
              <a:srgbClr val="CCCCCC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1783503" y="3283449"/>
              <a:ext cx="1358212" cy="273844"/>
            </a:xfrm>
            <a:prstGeom prst="rect">
              <a:avLst/>
            </a:prstGeom>
            <a:solidFill>
              <a:srgbClr val="CCCCCC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1782311" y="3324014"/>
              <a:ext cx="1352769" cy="217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250" tIns="40500" rIns="74250" bIns="405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/>
                <a:t>Readout: </a:t>
              </a:r>
              <a:r>
                <a:rPr lang="en-US" altLang="en-US" sz="1400" b="1" i="1" dirty="0"/>
                <a:t>709us</a:t>
              </a:r>
              <a:endParaRPr lang="en-US" altLang="en-US" sz="1400" b="1" dirty="0"/>
            </a:p>
          </p:txBody>
        </p:sp>
        <p:sp>
          <p:nvSpPr>
            <p:cNvPr id="41" name="Rectangle 23"/>
            <p:cNvSpPr>
              <a:spLocks noChangeArrowheads="1"/>
            </p:cNvSpPr>
            <p:nvPr/>
          </p:nvSpPr>
          <p:spPr bwMode="auto">
            <a:xfrm>
              <a:off x="3472149" y="3969250"/>
              <a:ext cx="216694" cy="345281"/>
            </a:xfrm>
            <a:prstGeom prst="rect">
              <a:avLst/>
            </a:prstGeom>
            <a:solidFill>
              <a:srgbClr val="CCCCCC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 Box 24"/>
            <p:cNvSpPr txBox="1">
              <a:spLocks noChangeArrowheads="1"/>
            </p:cNvSpPr>
            <p:nvPr/>
          </p:nvSpPr>
          <p:spPr bwMode="auto">
            <a:xfrm>
              <a:off x="2644435" y="4045122"/>
              <a:ext cx="926494" cy="181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250" tIns="40500" rIns="74250" bIns="405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/>
                <a:t>Processing: </a:t>
              </a:r>
              <a:r>
                <a:rPr lang="en-US" altLang="en-US" sz="1400" b="1" i="1" dirty="0"/>
                <a:t>27.44us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altLang="en-US" sz="1400" b="1" dirty="0"/>
            </a:p>
          </p:txBody>
        </p:sp>
        <p:sp>
          <p:nvSpPr>
            <p:cNvPr id="47" name="Rectangle 4"/>
            <p:cNvSpPr>
              <a:spLocks noChangeArrowheads="1"/>
            </p:cNvSpPr>
            <p:nvPr/>
          </p:nvSpPr>
          <p:spPr bwMode="auto">
            <a:xfrm>
              <a:off x="3949589" y="2046458"/>
              <a:ext cx="624455" cy="726023"/>
            </a:xfrm>
            <a:prstGeom prst="rect">
              <a:avLst/>
            </a:prstGeom>
            <a:solidFill>
              <a:srgbClr val="CCCCCC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 9"/>
            <p:cNvSpPr>
              <a:spLocks noChangeArrowheads="1"/>
            </p:cNvSpPr>
            <p:nvPr/>
          </p:nvSpPr>
          <p:spPr bwMode="auto">
            <a:xfrm>
              <a:off x="3705511" y="1724025"/>
              <a:ext cx="229135" cy="313134"/>
            </a:xfrm>
            <a:prstGeom prst="rect">
              <a:avLst/>
            </a:prstGeom>
            <a:solidFill>
              <a:srgbClr val="CCCCCC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3073446" y="1720178"/>
              <a:ext cx="1143275" cy="4587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250" tIns="40500" rIns="74250" bIns="405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>
                  <a:solidFill>
                    <a:prstClr val="black"/>
                  </a:solidFill>
                </a:rPr>
                <a:t>Software +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>
                  <a:solidFill>
                    <a:prstClr val="black"/>
                  </a:solidFill>
                </a:rPr>
                <a:t>electronics </a:t>
              </a:r>
            </a:p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>
                  <a:solidFill>
                    <a:prstClr val="black"/>
                  </a:solidFill>
                </a:rPr>
                <a:t>latency</a:t>
              </a:r>
            </a:p>
          </p:txBody>
        </p:sp>
        <p:sp>
          <p:nvSpPr>
            <p:cNvPr id="51" name="Text Box 12"/>
            <p:cNvSpPr txBox="1">
              <a:spLocks noChangeArrowheads="1"/>
            </p:cNvSpPr>
            <p:nvPr/>
          </p:nvSpPr>
          <p:spPr bwMode="auto">
            <a:xfrm>
              <a:off x="3772110" y="2031921"/>
              <a:ext cx="979412" cy="475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50" tIns="40500" rIns="74250" bIns="405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/>
                <a:t>DM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/>
                <a:t>physical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/>
                <a:t>latency:</a:t>
              </a: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3949589" y="2558278"/>
              <a:ext cx="595255" cy="182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3750" rIns="67500" bIns="3375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i="1" dirty="0"/>
                <a:t>250us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3645084" y="1723989"/>
              <a:ext cx="349988" cy="182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67500" tIns="33750" rIns="67500" bIns="3375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i="1" dirty="0">
                  <a:solidFill>
                    <a:prstClr val="black"/>
                  </a:solidFill>
                </a:rPr>
                <a:t>124us</a:t>
              </a: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3688842" y="3960319"/>
              <a:ext cx="1191" cy="479822"/>
            </a:xfrm>
            <a:prstGeom prst="line">
              <a:avLst/>
            </a:prstGeom>
            <a:noFill/>
            <a:ln w="54720" cap="flat">
              <a:solidFill>
                <a:srgbClr val="00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2144472" y="3680036"/>
              <a:ext cx="1045562" cy="299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4250" tIns="40500" rIns="74250" bIns="405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400" b="1" dirty="0"/>
                <a:t>Transfer, decoding: </a:t>
              </a:r>
              <a:r>
                <a:rPr lang="en-US" altLang="en-US" sz="1400" b="1" i="1" dirty="0"/>
                <a:t>171us</a:t>
              </a:r>
            </a:p>
          </p:txBody>
        </p:sp>
        <p:sp>
          <p:nvSpPr>
            <p:cNvPr id="55" name="Text Box 7"/>
            <p:cNvSpPr txBox="1">
              <a:spLocks noChangeArrowheads="1"/>
            </p:cNvSpPr>
            <p:nvPr/>
          </p:nvSpPr>
          <p:spPr bwMode="auto">
            <a:xfrm>
              <a:off x="3153985" y="1034378"/>
              <a:ext cx="1028700" cy="479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50" tIns="40500" rIns="74250" bIns="40500"/>
            <a:lstStyle>
              <a:lvl1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350" dirty="0">
                  <a:solidFill>
                    <a:srgbClr val="000000"/>
                  </a:solidFill>
                </a:rPr>
                <a:t>issue DM </a:t>
              </a:r>
            </a:p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350" dirty="0">
                  <a:solidFill>
                    <a:srgbClr val="000000"/>
                  </a:solidFill>
                </a:rPr>
                <a:t>command</a:t>
              </a:r>
            </a:p>
          </p:txBody>
        </p:sp>
        <p:sp>
          <p:nvSpPr>
            <p:cNvPr id="57" name="Line 8"/>
            <p:cNvSpPr>
              <a:spLocks noChangeShapeType="1"/>
            </p:cNvSpPr>
            <p:nvPr/>
          </p:nvSpPr>
          <p:spPr bwMode="auto">
            <a:xfrm>
              <a:off x="1205933" y="2037159"/>
              <a:ext cx="0" cy="2574132"/>
            </a:xfrm>
            <a:prstGeom prst="line">
              <a:avLst/>
            </a:prstGeom>
            <a:noFill/>
            <a:ln w="18360">
              <a:solidFill>
                <a:schemeClr val="accent6">
                  <a:lumMod val="75000"/>
                </a:scheme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 Box 7"/>
            <p:cNvSpPr txBox="1">
              <a:spLocks noChangeArrowheads="1"/>
            </p:cNvSpPr>
            <p:nvPr/>
          </p:nvSpPr>
          <p:spPr bwMode="auto">
            <a:xfrm>
              <a:off x="980129" y="2046400"/>
              <a:ext cx="1028700" cy="4798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4250" tIns="40500" rIns="74250" bIns="40500"/>
            <a:lstStyle>
              <a:lvl1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1pPr>
              <a:lvl2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2pPr>
              <a:lvl3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3pPr>
              <a:lvl4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4pPr>
              <a:lvl5pPr eaLnBrk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en-US" sz="1800" dirty="0">
                  <a:solidFill>
                    <a:srgbClr val="F79646">
                      <a:lumMod val="75000"/>
                    </a:srgbClr>
                  </a:solidFill>
                </a:rPr>
                <a:t>½ exp.</a:t>
              </a:r>
            </a:p>
          </p:txBody>
        </p:sp>
        <p:sp>
          <p:nvSpPr>
            <p:cNvPr id="61" name="Freeform 31"/>
            <p:cNvSpPr>
              <a:spLocks/>
            </p:cNvSpPr>
            <p:nvPr/>
          </p:nvSpPr>
          <p:spPr bwMode="auto">
            <a:xfrm>
              <a:off x="1209849" y="4572001"/>
              <a:ext cx="3393393" cy="34289"/>
            </a:xfrm>
            <a:custGeom>
              <a:avLst/>
              <a:gdLst>
                <a:gd name="T0" fmla="*/ 0 w 19867"/>
                <a:gd name="T1" fmla="*/ 0 h 1"/>
                <a:gd name="T2" fmla="*/ 7131888 w 19867"/>
                <a:gd name="T3" fmla="*/ 0 h 1"/>
                <a:gd name="T4" fmla="*/ 7151327 w 1986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7" h="1">
                  <a:moveTo>
                    <a:pt x="0" y="0"/>
                  </a:moveTo>
                  <a:lnTo>
                    <a:pt x="19812" y="0"/>
                  </a:lnTo>
                  <a:lnTo>
                    <a:pt x="19866" y="0"/>
                  </a:lnTo>
                </a:path>
              </a:pathLst>
            </a:custGeom>
            <a:noFill/>
            <a:ln w="76200" cap="flat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Line 8"/>
            <p:cNvSpPr>
              <a:spLocks noChangeShapeType="1"/>
            </p:cNvSpPr>
            <p:nvPr/>
          </p:nvSpPr>
          <p:spPr bwMode="auto">
            <a:xfrm>
              <a:off x="4583198" y="1460001"/>
              <a:ext cx="20043" cy="3077415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1205456" y="2380285"/>
              <a:ext cx="578047" cy="34289"/>
            </a:xfrm>
            <a:custGeom>
              <a:avLst/>
              <a:gdLst>
                <a:gd name="T0" fmla="*/ 0 w 19867"/>
                <a:gd name="T1" fmla="*/ 0 h 1"/>
                <a:gd name="T2" fmla="*/ 7131888 w 19867"/>
                <a:gd name="T3" fmla="*/ 0 h 1"/>
                <a:gd name="T4" fmla="*/ 7151327 w 1986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867" h="1">
                  <a:moveTo>
                    <a:pt x="0" y="0"/>
                  </a:moveTo>
                  <a:lnTo>
                    <a:pt x="19812" y="0"/>
                  </a:lnTo>
                  <a:lnTo>
                    <a:pt x="19866" y="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36720" cap="flat">
              <a:solidFill>
                <a:schemeClr val="accent6">
                  <a:lumMod val="75000"/>
                </a:schemeClr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Line 8"/>
            <p:cNvSpPr>
              <a:spLocks noChangeShapeType="1"/>
            </p:cNvSpPr>
            <p:nvPr/>
          </p:nvSpPr>
          <p:spPr bwMode="auto">
            <a:xfrm>
              <a:off x="1803083" y="2046458"/>
              <a:ext cx="0" cy="1176303"/>
            </a:xfrm>
            <a:prstGeom prst="line">
              <a:avLst/>
            </a:prstGeom>
            <a:noFill/>
            <a:ln w="18360">
              <a:solidFill>
                <a:schemeClr val="accent6">
                  <a:lumMod val="75000"/>
                </a:scheme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205456" y="4636220"/>
              <a:ext cx="3393393" cy="303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Latency = 1.567 </a:t>
              </a:r>
              <a:r>
                <a:rPr lang="en-US" sz="1800" b="1" dirty="0" err="1">
                  <a:solidFill>
                    <a:srgbClr val="FF0000"/>
                  </a:solidFill>
                  <a:latin typeface="Calibri"/>
                  <a:ea typeface="+mn-ea"/>
                  <a:cs typeface="+mn-cs"/>
                </a:rPr>
                <a:t>ms</a:t>
              </a:r>
              <a:endParaRPr lang="en-US" sz="1800" b="1" dirty="0">
                <a:solidFill>
                  <a:srgbClr val="FF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Freeform 1"/>
            <p:cNvSpPr/>
            <p:nvPr/>
          </p:nvSpPr>
          <p:spPr>
            <a:xfrm>
              <a:off x="1800736" y="3202557"/>
              <a:ext cx="1908594" cy="750499"/>
            </a:xfrm>
            <a:custGeom>
              <a:avLst/>
              <a:gdLst>
                <a:gd name="connsiteX0" fmla="*/ 0 w 2544792"/>
                <a:gd name="connsiteY0" fmla="*/ 0 h 1000665"/>
                <a:gd name="connsiteX1" fmla="*/ 8626 w 2544792"/>
                <a:gd name="connsiteY1" fmla="*/ 112144 h 1000665"/>
                <a:gd name="connsiteX2" fmla="*/ 1794294 w 2544792"/>
                <a:gd name="connsiteY2" fmla="*/ 120770 h 1000665"/>
                <a:gd name="connsiteX3" fmla="*/ 1794294 w 2544792"/>
                <a:gd name="connsiteY3" fmla="*/ 552091 h 1000665"/>
                <a:gd name="connsiteX4" fmla="*/ 2242867 w 2544792"/>
                <a:gd name="connsiteY4" fmla="*/ 560717 h 1000665"/>
                <a:gd name="connsiteX5" fmla="*/ 2242867 w 2544792"/>
                <a:gd name="connsiteY5" fmla="*/ 1000665 h 1000665"/>
                <a:gd name="connsiteX6" fmla="*/ 2544792 w 2544792"/>
                <a:gd name="connsiteY6" fmla="*/ 1000665 h 1000665"/>
                <a:gd name="connsiteX7" fmla="*/ 2544792 w 2544792"/>
                <a:gd name="connsiteY7" fmla="*/ 1000665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4792" h="1000665">
                  <a:moveTo>
                    <a:pt x="0" y="0"/>
                  </a:moveTo>
                  <a:lnTo>
                    <a:pt x="8626" y="112144"/>
                  </a:lnTo>
                  <a:lnTo>
                    <a:pt x="1794294" y="120770"/>
                  </a:lnTo>
                  <a:lnTo>
                    <a:pt x="1794294" y="552091"/>
                  </a:lnTo>
                  <a:lnTo>
                    <a:pt x="2242867" y="560717"/>
                  </a:lnTo>
                  <a:lnTo>
                    <a:pt x="2242867" y="1000665"/>
                  </a:lnTo>
                  <a:lnTo>
                    <a:pt x="2544792" y="1000665"/>
                  </a:lnTo>
                  <a:lnTo>
                    <a:pt x="2544792" y="1000665"/>
                  </a:ln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355573" y="3219648"/>
              <a:ext cx="1908594" cy="750499"/>
            </a:xfrm>
            <a:custGeom>
              <a:avLst/>
              <a:gdLst>
                <a:gd name="connsiteX0" fmla="*/ 0 w 2544792"/>
                <a:gd name="connsiteY0" fmla="*/ 0 h 1000665"/>
                <a:gd name="connsiteX1" fmla="*/ 8626 w 2544792"/>
                <a:gd name="connsiteY1" fmla="*/ 112144 h 1000665"/>
                <a:gd name="connsiteX2" fmla="*/ 1794294 w 2544792"/>
                <a:gd name="connsiteY2" fmla="*/ 120770 h 1000665"/>
                <a:gd name="connsiteX3" fmla="*/ 1794294 w 2544792"/>
                <a:gd name="connsiteY3" fmla="*/ 552091 h 1000665"/>
                <a:gd name="connsiteX4" fmla="*/ 2242867 w 2544792"/>
                <a:gd name="connsiteY4" fmla="*/ 560717 h 1000665"/>
                <a:gd name="connsiteX5" fmla="*/ 2242867 w 2544792"/>
                <a:gd name="connsiteY5" fmla="*/ 1000665 h 1000665"/>
                <a:gd name="connsiteX6" fmla="*/ 2544792 w 2544792"/>
                <a:gd name="connsiteY6" fmla="*/ 1000665 h 1000665"/>
                <a:gd name="connsiteX7" fmla="*/ 2544792 w 2544792"/>
                <a:gd name="connsiteY7" fmla="*/ 1000665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4792" h="1000665">
                  <a:moveTo>
                    <a:pt x="0" y="0"/>
                  </a:moveTo>
                  <a:lnTo>
                    <a:pt x="8626" y="112144"/>
                  </a:lnTo>
                  <a:lnTo>
                    <a:pt x="1794294" y="120770"/>
                  </a:lnTo>
                  <a:lnTo>
                    <a:pt x="1794294" y="552091"/>
                  </a:lnTo>
                  <a:lnTo>
                    <a:pt x="2242867" y="560717"/>
                  </a:lnTo>
                  <a:lnTo>
                    <a:pt x="2242867" y="1000665"/>
                  </a:lnTo>
                  <a:lnTo>
                    <a:pt x="2544792" y="1000665"/>
                  </a:lnTo>
                  <a:lnTo>
                    <a:pt x="2544792" y="1000665"/>
                  </a:ln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228388" y="3202082"/>
              <a:ext cx="1908594" cy="750499"/>
            </a:xfrm>
            <a:custGeom>
              <a:avLst/>
              <a:gdLst>
                <a:gd name="connsiteX0" fmla="*/ 0 w 2544792"/>
                <a:gd name="connsiteY0" fmla="*/ 0 h 1000665"/>
                <a:gd name="connsiteX1" fmla="*/ 8626 w 2544792"/>
                <a:gd name="connsiteY1" fmla="*/ 112144 h 1000665"/>
                <a:gd name="connsiteX2" fmla="*/ 1794294 w 2544792"/>
                <a:gd name="connsiteY2" fmla="*/ 120770 h 1000665"/>
                <a:gd name="connsiteX3" fmla="*/ 1794294 w 2544792"/>
                <a:gd name="connsiteY3" fmla="*/ 552091 h 1000665"/>
                <a:gd name="connsiteX4" fmla="*/ 2242867 w 2544792"/>
                <a:gd name="connsiteY4" fmla="*/ 560717 h 1000665"/>
                <a:gd name="connsiteX5" fmla="*/ 2242867 w 2544792"/>
                <a:gd name="connsiteY5" fmla="*/ 1000665 h 1000665"/>
                <a:gd name="connsiteX6" fmla="*/ 2544792 w 2544792"/>
                <a:gd name="connsiteY6" fmla="*/ 1000665 h 1000665"/>
                <a:gd name="connsiteX7" fmla="*/ 2544792 w 2544792"/>
                <a:gd name="connsiteY7" fmla="*/ 1000665 h 1000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4792" h="1000665">
                  <a:moveTo>
                    <a:pt x="0" y="0"/>
                  </a:moveTo>
                  <a:lnTo>
                    <a:pt x="8626" y="112144"/>
                  </a:lnTo>
                  <a:lnTo>
                    <a:pt x="1794294" y="120770"/>
                  </a:lnTo>
                  <a:lnTo>
                    <a:pt x="1794294" y="552091"/>
                  </a:lnTo>
                  <a:lnTo>
                    <a:pt x="2242867" y="560717"/>
                  </a:lnTo>
                  <a:lnTo>
                    <a:pt x="2242867" y="1000665"/>
                  </a:lnTo>
                  <a:lnTo>
                    <a:pt x="2544792" y="1000665"/>
                  </a:lnTo>
                  <a:lnTo>
                    <a:pt x="2544792" y="1000665"/>
                  </a:ln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Left Brace 17"/>
            <p:cNvSpPr/>
            <p:nvPr/>
          </p:nvSpPr>
          <p:spPr>
            <a:xfrm rot="5400000">
              <a:off x="1850967" y="2719627"/>
              <a:ext cx="148534" cy="236328"/>
            </a:xfrm>
            <a:prstGeom prst="leftBrace">
              <a:avLst/>
            </a:prstGeom>
            <a:ln w="222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Rectangle 35"/>
            <p:cNvSpPr>
              <a:spLocks noChangeArrowheads="1"/>
            </p:cNvSpPr>
            <p:nvPr/>
          </p:nvSpPr>
          <p:spPr bwMode="auto">
            <a:xfrm>
              <a:off x="614649" y="2940549"/>
              <a:ext cx="1188244" cy="273844"/>
            </a:xfrm>
            <a:prstGeom prst="rect">
              <a:avLst/>
            </a:prstGeom>
            <a:solidFill>
              <a:srgbClr val="CCFF66"/>
            </a:solidFill>
            <a:ln w="18360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Camera exposure: </a:t>
              </a:r>
              <a:r>
                <a:rPr lang="en-US" sz="14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709</a:t>
              </a:r>
              <a:r>
                <a:rPr lang="en-US" altLang="en-US" sz="1400" i="1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us</a:t>
              </a:r>
            </a:p>
          </p:txBody>
        </p: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21DBD1BA-3098-8A4D-86DC-8F0222A7E911}"/>
              </a:ext>
            </a:extLst>
          </p:cNvPr>
          <p:cNvSpPr txBox="1">
            <a:spLocks/>
          </p:cNvSpPr>
          <p:nvPr/>
        </p:nvSpPr>
        <p:spPr>
          <a:xfrm>
            <a:off x="205264" y="81392"/>
            <a:ext cx="8872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800" dirty="0"/>
              <a:t>WF reconstruction &amp; control don’t happen instantaneously!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035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F0FB91-1A6D-7A4B-8246-54FE381E20BF}"/>
              </a:ext>
            </a:extLst>
          </p:cNvPr>
          <p:cNvGrpSpPr/>
          <p:nvPr/>
        </p:nvGrpSpPr>
        <p:grpSpPr>
          <a:xfrm>
            <a:off x="1555750" y="1460402"/>
            <a:ext cx="6032500" cy="4853178"/>
            <a:chOff x="1555750" y="1052322"/>
            <a:chExt cx="6032500" cy="48531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A46B0F-C891-1944-97E4-A923CDB9F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15"/>
            <a:stretch/>
          </p:blipFill>
          <p:spPr>
            <a:xfrm>
              <a:off x="1555750" y="1052322"/>
              <a:ext cx="6032500" cy="4853178"/>
            </a:xfrm>
            <a:prstGeom prst="rect">
              <a:avLst/>
            </a:prstGeom>
          </p:spPr>
        </p:pic>
        <p:sp>
          <p:nvSpPr>
            <p:cNvPr id="6" name="Left Arrow 5">
              <a:extLst>
                <a:ext uri="{FF2B5EF4-FFF2-40B4-BE49-F238E27FC236}">
                  <a16:creationId xmlns:a16="http://schemas.microsoft.com/office/drawing/2014/main" id="{9F54C133-E624-0749-BF01-B55497F55341}"/>
                </a:ext>
              </a:extLst>
            </p:cNvPr>
            <p:cNvSpPr/>
            <p:nvPr/>
          </p:nvSpPr>
          <p:spPr>
            <a:xfrm rot="21103125">
              <a:off x="5010912" y="2186178"/>
              <a:ext cx="1109472" cy="316992"/>
            </a:xfrm>
            <a:prstGeom prst="leftArrow">
              <a:avLst>
                <a:gd name="adj1" fmla="val 50000"/>
                <a:gd name="adj2" fmla="val 107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8395BFFE-683C-BF43-8155-60FDCA34B50B}"/>
                </a:ext>
              </a:extLst>
            </p:cNvPr>
            <p:cNvSpPr/>
            <p:nvPr/>
          </p:nvSpPr>
          <p:spPr>
            <a:xfrm rot="21103125">
              <a:off x="5480304" y="3689723"/>
              <a:ext cx="1109472" cy="316992"/>
            </a:xfrm>
            <a:prstGeom prst="leftArrow">
              <a:avLst>
                <a:gd name="adj1" fmla="val 50000"/>
                <a:gd name="adj2" fmla="val 1076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72455D7-89BB-6746-90C4-5641EBAE75D6}"/>
              </a:ext>
            </a:extLst>
          </p:cNvPr>
          <p:cNvSpPr txBox="1"/>
          <p:nvPr/>
        </p:nvSpPr>
        <p:spPr>
          <a:xfrm>
            <a:off x="0" y="6539740"/>
            <a:ext cx="295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Perrin/Maire/GPI Data Analysis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220268-76E4-F249-A5DF-1DB71EEBF630}"/>
              </a:ext>
            </a:extLst>
          </p:cNvPr>
          <p:cNvSpPr txBox="1"/>
          <p:nvPr/>
        </p:nvSpPr>
        <p:spPr>
          <a:xfrm>
            <a:off x="6193536" y="6490227"/>
            <a:ext cx="295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See also Madurowicz+18,19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2AE34C-BABA-DE4A-965A-5A3E6F57E34F}"/>
              </a:ext>
            </a:extLst>
          </p:cNvPr>
          <p:cNvSpPr txBox="1">
            <a:spLocks/>
          </p:cNvSpPr>
          <p:nvPr/>
        </p:nvSpPr>
        <p:spPr>
          <a:xfrm>
            <a:off x="205264" y="81392"/>
            <a:ext cx="8872081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2600" dirty="0">
                <a:solidFill>
                  <a:schemeClr val="bg1"/>
                </a:solidFill>
              </a:rPr>
              <a:t>When the atmospheric coherence time is short compared with the AO system’s speed, we start to see effects like the “butterfly”</a:t>
            </a:r>
          </a:p>
        </p:txBody>
      </p:sp>
    </p:spTree>
    <p:extLst>
      <p:ext uri="{BB962C8B-B14F-4D97-AF65-F5344CB8AC3E}">
        <p14:creationId xmlns:p14="http://schemas.microsoft.com/office/powerpoint/2010/main" val="3428821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0D0FEC-4C55-4C42-AA5F-24BEB853B915}"/>
              </a:ext>
            </a:extLst>
          </p:cNvPr>
          <p:cNvGrpSpPr/>
          <p:nvPr/>
        </p:nvGrpSpPr>
        <p:grpSpPr>
          <a:xfrm>
            <a:off x="490317" y="245603"/>
            <a:ext cx="8163365" cy="6366794"/>
            <a:chOff x="1282700" y="863600"/>
            <a:chExt cx="6578600" cy="5130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F7FA83-7132-B747-8A43-873791696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2700" y="863600"/>
              <a:ext cx="6578600" cy="51308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8D4818-EE5B-6749-A8B2-33050FA4FEA2}"/>
                </a:ext>
              </a:extLst>
            </p:cNvPr>
            <p:cNvSpPr/>
            <p:nvPr/>
          </p:nvSpPr>
          <p:spPr>
            <a:xfrm>
              <a:off x="3151603" y="1231430"/>
              <a:ext cx="3718560" cy="256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z="1067" dirty="0">
                  <a:solidFill>
                    <a:prstClr val="white">
                      <a:lumMod val="50000"/>
                    </a:prstClr>
                  </a:solidFill>
                  <a:latin typeface="Arial" panose="020B0604020202020204" pitchFamily="34" charset="0"/>
                </a:rPr>
                <a:t>NAS ESS Report 2018</a:t>
              </a:r>
              <a:endParaRPr lang="en-US" sz="1067" dirty="0">
                <a:solidFill>
                  <a:prstClr val="white">
                    <a:lumMod val="50000"/>
                  </a:prst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644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C3FA-BD02-094E-93FF-0D4AE76A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wavefront</a:t>
            </a:r>
            <a:r>
              <a:rPr lang="en-US" dirty="0"/>
              <a:t> reconstruction?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A89B4-A745-BC49-9824-AB66F4A44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</a:t>
            </a:r>
            <a:r>
              <a:rPr lang="en-US" dirty="0" err="1"/>
              <a:t>wavefront</a:t>
            </a:r>
            <a:r>
              <a:rPr lang="en-US" dirty="0"/>
              <a:t> sensors do not measure the phase directly, but instead measure the average derivative</a:t>
            </a:r>
          </a:p>
          <a:p>
            <a:r>
              <a:rPr lang="en-US" dirty="0"/>
              <a:t>Most </a:t>
            </a:r>
            <a:r>
              <a:rPr lang="en-US" dirty="0" err="1"/>
              <a:t>wavefront</a:t>
            </a:r>
            <a:r>
              <a:rPr lang="en-US" dirty="0"/>
              <a:t> correctors are used to conjugate that phase on the mirror’s surface</a:t>
            </a:r>
          </a:p>
          <a:p>
            <a:r>
              <a:rPr lang="en-US" dirty="0"/>
              <a:t>We must reconstruct the phase from the WFS slopes, achieving the most accurate, lowest noise estimate possible in the least amount of computation</a:t>
            </a:r>
          </a:p>
        </p:txBody>
      </p:sp>
    </p:spTree>
    <p:extLst>
      <p:ext uri="{BB962C8B-B14F-4D97-AF65-F5344CB8AC3E}">
        <p14:creationId xmlns:p14="http://schemas.microsoft.com/office/powerpoint/2010/main" val="240373150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BA5D1-C77C-324A-B8FC-9AE482EE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Predictive </a:t>
            </a:r>
            <a:r>
              <a:rPr lang="en-US" dirty="0" err="1"/>
              <a:t>Wavefront</a:t>
            </a:r>
            <a:r>
              <a:rPr lang="en-US" dirty="0"/>
              <a:t>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7634F-7FA9-E346-972E-B90A84711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methods for predictive control have been proposed since the 1990s, e.g. Fourier predictive control (</a:t>
            </a:r>
            <a:r>
              <a:rPr lang="en-US" dirty="0" err="1"/>
              <a:t>Poyneer</a:t>
            </a:r>
            <a:r>
              <a:rPr lang="en-US" dirty="0"/>
              <a:t> et al. 2007, 2008) and Empirical Orthogonal Functions (Guyon &amp; Males 2017)</a:t>
            </a:r>
          </a:p>
          <a:p>
            <a:r>
              <a:rPr lang="en-US" dirty="0"/>
              <a:t>Each method has a different way of computing the WF one time delay into the future based on past WF information</a:t>
            </a:r>
          </a:p>
          <a:p>
            <a:r>
              <a:rPr lang="en-US" dirty="0"/>
              <a:t>Each method makes different assumptions about the data and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1939516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35615" y="1519730"/>
            <a:ext cx="3613519" cy="3561715"/>
            <a:chOff x="4602458" y="672357"/>
            <a:chExt cx="4246073" cy="4185200"/>
          </a:xfrm>
        </p:grpSpPr>
        <p:pic>
          <p:nvPicPr>
            <p:cNvPr id="3" name="Picture 2" descr="latex-image-1.pdf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662" r="28260" b="91293"/>
            <a:stretch/>
          </p:blipFill>
          <p:spPr>
            <a:xfrm>
              <a:off x="4602458" y="2423298"/>
              <a:ext cx="1300287" cy="388399"/>
            </a:xfrm>
            <a:prstGeom prst="rect">
              <a:avLst/>
            </a:prstGeom>
          </p:spPr>
        </p:pic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9145" y="672357"/>
              <a:ext cx="2899386" cy="41852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6173EA6-91C5-AE42-8918-13FDCD703272}"/>
              </a:ext>
            </a:extLst>
          </p:cNvPr>
          <p:cNvSpPr txBox="1"/>
          <p:nvPr/>
        </p:nvSpPr>
        <p:spPr>
          <a:xfrm>
            <a:off x="120188" y="128497"/>
            <a:ext cx="297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Guyon &amp; Males 2017: put the </a:t>
            </a:r>
            <a:r>
              <a:rPr lang="en-US" sz="1800" i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n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most recent </a:t>
            </a:r>
            <a:r>
              <a:rPr lang="en-US" sz="18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wavefronts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into a “history” vector h(t)</a:t>
            </a:r>
          </a:p>
        </p:txBody>
      </p:sp>
    </p:spTree>
    <p:extLst>
      <p:ext uri="{BB962C8B-B14F-4D97-AF65-F5344CB8AC3E}">
        <p14:creationId xmlns:p14="http://schemas.microsoft.com/office/powerpoint/2010/main" val="2657638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210" y="3161465"/>
            <a:ext cx="6195580" cy="535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033082-67FC-9642-B429-EDE6C40FEAE8}"/>
              </a:ext>
            </a:extLst>
          </p:cNvPr>
          <p:cNvSpPr txBox="1"/>
          <p:nvPr/>
        </p:nvSpPr>
        <p:spPr>
          <a:xfrm>
            <a:off x="120188" y="128497"/>
            <a:ext cx="2978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Guyon &amp; Males 2017: find a filter </a:t>
            </a: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that minimizes the distance between </a:t>
            </a: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h(t) and the future </a:t>
            </a:r>
            <a:r>
              <a:rPr lang="en-US" sz="18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wavefront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800" dirty="0" err="1">
                <a:solidFill>
                  <a:prstClr val="white"/>
                </a:solidFill>
                <a:latin typeface="Calibri"/>
              </a:rPr>
              <a:t>ω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sz="18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t+δt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42624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1AFC03-7788-1E48-AA96-9680B812DF99}"/>
              </a:ext>
            </a:extLst>
          </p:cNvPr>
          <p:cNvSpPr txBox="1"/>
          <p:nvPr/>
        </p:nvSpPr>
        <p:spPr>
          <a:xfrm>
            <a:off x="754419" y="2041129"/>
            <a:ext cx="5264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Matrix of History Vectors:</a:t>
            </a:r>
          </a:p>
        </p:txBody>
      </p:sp>
      <p:pic>
        <p:nvPicPr>
          <p:cNvPr id="12" name="Picture 11" descr="latex-image-1.pdf">
            <a:extLst>
              <a:ext uri="{FF2B5EF4-FFF2-40B4-BE49-F238E27FC236}">
                <a16:creationId xmlns:a16="http://schemas.microsoft.com/office/drawing/2014/main" id="{592822CE-6DC4-CD47-BFE9-3366F59A4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951" y="5844112"/>
            <a:ext cx="692421" cy="283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7D37A7-54D6-1241-A20B-F5521AA45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62" y="2777827"/>
            <a:ext cx="6153950" cy="435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E83B75-9B33-054B-AFDC-A3B819D04F04}"/>
              </a:ext>
            </a:extLst>
          </p:cNvPr>
          <p:cNvSpPr txBox="1"/>
          <p:nvPr/>
        </p:nvSpPr>
        <p:spPr>
          <a:xfrm>
            <a:off x="754420" y="3613657"/>
            <a:ext cx="73986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u="sng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Matrix of “Future” Vectors:       is the time lag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8D382CE-F8E2-2D42-B205-577EE6D4B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768" y="4489563"/>
            <a:ext cx="5953540" cy="1223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E1CEE6-7FC9-424F-8DF7-6CD4CED54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432" y="3722655"/>
            <a:ext cx="358713" cy="328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F5AE69-53E9-A841-9629-531072967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79" y="4887252"/>
            <a:ext cx="833510" cy="398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B1AFB-D653-FB4A-B59B-F08E78AEFFB6}"/>
              </a:ext>
            </a:extLst>
          </p:cNvPr>
          <p:cNvSpPr txBox="1"/>
          <p:nvPr/>
        </p:nvSpPr>
        <p:spPr>
          <a:xfrm>
            <a:off x="120188" y="128497"/>
            <a:ext cx="492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Guyon &amp; Males 2017: to compute the filter </a:t>
            </a: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F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we’ll use a “training set” of previous history vectors, </a:t>
            </a: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and interpolate to find the corresponding training set </a:t>
            </a:r>
            <a:r>
              <a:rPr lang="en-US" sz="1800" b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 </a:t>
            </a: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shifted one time delay later</a:t>
            </a:r>
          </a:p>
        </p:txBody>
      </p:sp>
    </p:spTree>
    <p:extLst>
      <p:ext uri="{BB962C8B-B14F-4D97-AF65-F5344CB8AC3E}">
        <p14:creationId xmlns:p14="http://schemas.microsoft.com/office/powerpoint/2010/main" val="778651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008" y="1811392"/>
            <a:ext cx="6195580" cy="535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515FF-5114-5846-8B86-161A59AE5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267728"/>
            <a:ext cx="4114800" cy="630195"/>
          </a:xfrm>
          <a:prstGeom prst="rect">
            <a:avLst/>
          </a:prstGeom>
        </p:spPr>
      </p:pic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7DF253F5-40A9-E249-BE08-8C88370BF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399" y="4449554"/>
            <a:ext cx="3763202" cy="981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5FFF02-B31E-B64B-9137-7F537F0CD157}"/>
              </a:ext>
            </a:extLst>
          </p:cNvPr>
          <p:cNvSpPr txBox="1"/>
          <p:nvPr/>
        </p:nvSpPr>
        <p:spPr>
          <a:xfrm>
            <a:off x="120188" y="128497"/>
            <a:ext cx="297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Guyon &amp; Males 2017: use SVD to solve for the filter in terms of the training set</a:t>
            </a:r>
          </a:p>
        </p:txBody>
      </p:sp>
    </p:spTree>
    <p:extLst>
      <p:ext uri="{BB962C8B-B14F-4D97-AF65-F5344CB8AC3E}">
        <p14:creationId xmlns:p14="http://schemas.microsoft.com/office/powerpoint/2010/main" val="678833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_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5108"/>
            <a:ext cx="9144000" cy="23477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37983" y="2384331"/>
            <a:ext cx="400646" cy="2003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72419" y="2671605"/>
            <a:ext cx="1593004" cy="15043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3997778" y="2671605"/>
            <a:ext cx="1396631" cy="1393687"/>
            <a:chOff x="3975100" y="1754731"/>
            <a:chExt cx="1506538" cy="1503363"/>
          </a:xfrm>
        </p:grpSpPr>
        <p:sp>
          <p:nvSpPr>
            <p:cNvPr id="5" name="Freeform 4"/>
            <p:cNvSpPr/>
            <p:nvPr/>
          </p:nvSpPr>
          <p:spPr>
            <a:xfrm>
              <a:off x="3975100" y="1754731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 rot="5400000">
              <a:off x="4756150" y="1753144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0800000">
              <a:off x="4757738" y="2531019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 rot="16200000">
              <a:off x="3976688" y="2529431"/>
              <a:ext cx="723900" cy="727075"/>
            </a:xfrm>
            <a:custGeom>
              <a:avLst/>
              <a:gdLst>
                <a:gd name="connsiteX0" fmla="*/ 720725 w 723900"/>
                <a:gd name="connsiteY0" fmla="*/ 0 h 727075"/>
                <a:gd name="connsiteX1" fmla="*/ 546100 w 723900"/>
                <a:gd name="connsiteY1" fmla="*/ 0 h 727075"/>
                <a:gd name="connsiteX2" fmla="*/ 546100 w 723900"/>
                <a:gd name="connsiteY2" fmla="*/ 63500 h 727075"/>
                <a:gd name="connsiteX3" fmla="*/ 422275 w 723900"/>
                <a:gd name="connsiteY3" fmla="*/ 63500 h 727075"/>
                <a:gd name="connsiteX4" fmla="*/ 422275 w 723900"/>
                <a:gd name="connsiteY4" fmla="*/ 120650 h 727075"/>
                <a:gd name="connsiteX5" fmla="*/ 304800 w 723900"/>
                <a:gd name="connsiteY5" fmla="*/ 123825 h 727075"/>
                <a:gd name="connsiteX6" fmla="*/ 304800 w 723900"/>
                <a:gd name="connsiteY6" fmla="*/ 180975 h 727075"/>
                <a:gd name="connsiteX7" fmla="*/ 244475 w 723900"/>
                <a:gd name="connsiteY7" fmla="*/ 180975 h 727075"/>
                <a:gd name="connsiteX8" fmla="*/ 244475 w 723900"/>
                <a:gd name="connsiteY8" fmla="*/ 241300 h 727075"/>
                <a:gd name="connsiteX9" fmla="*/ 184150 w 723900"/>
                <a:gd name="connsiteY9" fmla="*/ 241300 h 727075"/>
                <a:gd name="connsiteX10" fmla="*/ 184150 w 723900"/>
                <a:gd name="connsiteY10" fmla="*/ 301625 h 727075"/>
                <a:gd name="connsiteX11" fmla="*/ 123825 w 723900"/>
                <a:gd name="connsiteY11" fmla="*/ 301625 h 727075"/>
                <a:gd name="connsiteX12" fmla="*/ 123825 w 723900"/>
                <a:gd name="connsiteY12" fmla="*/ 419100 h 727075"/>
                <a:gd name="connsiteX13" fmla="*/ 69850 w 723900"/>
                <a:gd name="connsiteY13" fmla="*/ 419100 h 727075"/>
                <a:gd name="connsiteX14" fmla="*/ 69850 w 723900"/>
                <a:gd name="connsiteY14" fmla="*/ 542925 h 727075"/>
                <a:gd name="connsiteX15" fmla="*/ 0 w 723900"/>
                <a:gd name="connsiteY15" fmla="*/ 542925 h 727075"/>
                <a:gd name="connsiteX16" fmla="*/ 0 w 723900"/>
                <a:gd name="connsiteY16" fmla="*/ 723900 h 727075"/>
                <a:gd name="connsiteX17" fmla="*/ 482600 w 723900"/>
                <a:gd name="connsiteY17" fmla="*/ 727075 h 727075"/>
                <a:gd name="connsiteX18" fmla="*/ 485775 w 723900"/>
                <a:gd name="connsiteY18" fmla="*/ 663575 h 727075"/>
                <a:gd name="connsiteX19" fmla="*/ 546100 w 723900"/>
                <a:gd name="connsiteY19" fmla="*/ 663575 h 727075"/>
                <a:gd name="connsiteX20" fmla="*/ 546100 w 723900"/>
                <a:gd name="connsiteY20" fmla="*/ 603250 h 727075"/>
                <a:gd name="connsiteX21" fmla="*/ 603250 w 723900"/>
                <a:gd name="connsiteY21" fmla="*/ 603250 h 727075"/>
                <a:gd name="connsiteX22" fmla="*/ 603250 w 723900"/>
                <a:gd name="connsiteY22" fmla="*/ 546100 h 727075"/>
                <a:gd name="connsiteX23" fmla="*/ 663575 w 723900"/>
                <a:gd name="connsiteY23" fmla="*/ 546100 h 727075"/>
                <a:gd name="connsiteX24" fmla="*/ 663575 w 723900"/>
                <a:gd name="connsiteY24" fmla="*/ 476250 h 727075"/>
                <a:gd name="connsiteX25" fmla="*/ 723900 w 723900"/>
                <a:gd name="connsiteY25" fmla="*/ 476250 h 727075"/>
                <a:gd name="connsiteX26" fmla="*/ 720725 w 723900"/>
                <a:gd name="connsiteY26" fmla="*/ 0 h 72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23900" h="727075">
                  <a:moveTo>
                    <a:pt x="720725" y="0"/>
                  </a:moveTo>
                  <a:lnTo>
                    <a:pt x="546100" y="0"/>
                  </a:lnTo>
                  <a:lnTo>
                    <a:pt x="546100" y="63500"/>
                  </a:lnTo>
                  <a:lnTo>
                    <a:pt x="422275" y="63500"/>
                  </a:lnTo>
                  <a:lnTo>
                    <a:pt x="422275" y="120650"/>
                  </a:lnTo>
                  <a:lnTo>
                    <a:pt x="304800" y="123825"/>
                  </a:lnTo>
                  <a:lnTo>
                    <a:pt x="304800" y="180975"/>
                  </a:lnTo>
                  <a:lnTo>
                    <a:pt x="244475" y="180975"/>
                  </a:lnTo>
                  <a:lnTo>
                    <a:pt x="244475" y="241300"/>
                  </a:lnTo>
                  <a:lnTo>
                    <a:pt x="184150" y="241300"/>
                  </a:lnTo>
                  <a:lnTo>
                    <a:pt x="184150" y="301625"/>
                  </a:lnTo>
                  <a:lnTo>
                    <a:pt x="123825" y="301625"/>
                  </a:lnTo>
                  <a:lnTo>
                    <a:pt x="123825" y="419100"/>
                  </a:lnTo>
                  <a:lnTo>
                    <a:pt x="69850" y="419100"/>
                  </a:lnTo>
                  <a:lnTo>
                    <a:pt x="69850" y="542925"/>
                  </a:lnTo>
                  <a:lnTo>
                    <a:pt x="0" y="542925"/>
                  </a:lnTo>
                  <a:lnTo>
                    <a:pt x="0" y="723900"/>
                  </a:lnTo>
                  <a:lnTo>
                    <a:pt x="482600" y="727075"/>
                  </a:lnTo>
                  <a:lnTo>
                    <a:pt x="485775" y="663575"/>
                  </a:lnTo>
                  <a:lnTo>
                    <a:pt x="546100" y="663575"/>
                  </a:lnTo>
                  <a:lnTo>
                    <a:pt x="546100" y="603250"/>
                  </a:lnTo>
                  <a:lnTo>
                    <a:pt x="603250" y="603250"/>
                  </a:lnTo>
                  <a:lnTo>
                    <a:pt x="603250" y="546100"/>
                  </a:lnTo>
                  <a:lnTo>
                    <a:pt x="663575" y="546100"/>
                  </a:lnTo>
                  <a:lnTo>
                    <a:pt x="663575" y="476250"/>
                  </a:lnTo>
                  <a:lnTo>
                    <a:pt x="723900" y="476250"/>
                  </a:lnTo>
                  <a:cubicBezTo>
                    <a:pt x="722842" y="315383"/>
                    <a:pt x="721783" y="154517"/>
                    <a:pt x="720725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0" name="Picture 9" descr="0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7984" y="2255108"/>
            <a:ext cx="806017" cy="2347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118FE7-B69D-CD43-9487-A34602CB4054}"/>
              </a:ext>
            </a:extLst>
          </p:cNvPr>
          <p:cNvSpPr txBox="1"/>
          <p:nvPr/>
        </p:nvSpPr>
        <p:spPr>
          <a:xfrm>
            <a:off x="120188" y="128497"/>
            <a:ext cx="297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Guyon &amp; Males 2017: how well does it work in a simple frozen flow simulation?</a:t>
            </a:r>
          </a:p>
        </p:txBody>
      </p:sp>
    </p:spTree>
    <p:extLst>
      <p:ext uri="{BB962C8B-B14F-4D97-AF65-F5344CB8AC3E}">
        <p14:creationId xmlns:p14="http://schemas.microsoft.com/office/powerpoint/2010/main" val="995798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_bigge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5520"/>
            <a:ext cx="9144000" cy="23469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1300B7-42EE-5D40-AD25-6D82E76D08DF}"/>
              </a:ext>
            </a:extLst>
          </p:cNvPr>
          <p:cNvSpPr txBox="1"/>
          <p:nvPr/>
        </p:nvSpPr>
        <p:spPr>
          <a:xfrm>
            <a:off x="120188" y="128497"/>
            <a:ext cx="2978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Guyon &amp; Males 2017: how well does it work in a simple frozen flow simulation?</a:t>
            </a:r>
          </a:p>
        </p:txBody>
      </p:sp>
    </p:spTree>
    <p:extLst>
      <p:ext uri="{BB962C8B-B14F-4D97-AF65-F5344CB8AC3E}">
        <p14:creationId xmlns:p14="http://schemas.microsoft.com/office/powerpoint/2010/main" val="3671041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rast_comparison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32"/>
          <a:stretch/>
        </p:blipFill>
        <p:spPr>
          <a:xfrm>
            <a:off x="0" y="996950"/>
            <a:ext cx="9144000" cy="48641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741121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159510A-04FA-FC45-A895-3659A02C5E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7660"/>
            <a:ext cx="9144000" cy="42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97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C3FA-BD02-094E-93FF-0D4AE76A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Wavefront</a:t>
            </a:r>
            <a:r>
              <a:rPr lang="en-US" dirty="0"/>
              <a:t>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A89B4-A745-BC49-9824-AB66F4A44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Because most </a:t>
            </a:r>
            <a:r>
              <a:rPr lang="en-US" sz="2000" dirty="0" err="1"/>
              <a:t>wavefront</a:t>
            </a:r>
            <a:r>
              <a:rPr lang="en-US" sz="2000" dirty="0"/>
              <a:t> sensors don’t measure the phase directly, we must “reconstruct” the phase based on our information from the </a:t>
            </a:r>
            <a:r>
              <a:rPr lang="en-US" sz="2000" dirty="0" err="1"/>
              <a:t>wavefront</a:t>
            </a:r>
            <a:r>
              <a:rPr lang="en-US" sz="2000" dirty="0"/>
              <a:t> sensor</a:t>
            </a:r>
          </a:p>
          <a:p>
            <a:r>
              <a:rPr lang="en-US" sz="2000" dirty="0"/>
              <a:t>Usually, WF reconstruction is done with a matrix </a:t>
            </a:r>
          </a:p>
          <a:p>
            <a:pPr lvl="1"/>
            <a:r>
              <a:rPr lang="en-US" sz="2000" dirty="0"/>
              <a:t>We can reconstruct the </a:t>
            </a:r>
            <a:r>
              <a:rPr lang="en-US" sz="2000" dirty="0" err="1"/>
              <a:t>wavefront</a:t>
            </a:r>
            <a:r>
              <a:rPr lang="en-US" sz="2000" dirty="0"/>
              <a:t> “zonally” in DM actuator space or “modally” e.g. in Zernike modes</a:t>
            </a:r>
          </a:p>
          <a:p>
            <a:pPr lvl="1"/>
            <a:r>
              <a:rPr lang="en-US" sz="2000" dirty="0"/>
              <a:t>We typically measure the interaction matrix experimentally</a:t>
            </a:r>
          </a:p>
          <a:p>
            <a:pPr lvl="1"/>
            <a:r>
              <a:rPr lang="en-US" sz="2000" dirty="0"/>
              <a:t>We compute the pseudo-inverse of the interaction matrix to find the reconstruction matrix</a:t>
            </a:r>
          </a:p>
          <a:p>
            <a:r>
              <a:rPr lang="en-US" sz="2000" dirty="0"/>
              <a:t>Predictive WFC is motivated by the time delay between reconstructing the phase and correcting the WF with the DM (often a few milliseconds or less)</a:t>
            </a:r>
          </a:p>
        </p:txBody>
      </p:sp>
    </p:spTree>
    <p:extLst>
      <p:ext uri="{BB962C8B-B14F-4D97-AF65-F5344CB8AC3E}">
        <p14:creationId xmlns:p14="http://schemas.microsoft.com/office/powerpoint/2010/main" val="204651907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3D805-BCBD-1E49-A102-DA52D512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1: Zonal Matrix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3E87-C216-AC49-B68A-33A830B4F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slope vector s contains x and y slopes for all valid </a:t>
            </a:r>
            <a:r>
              <a:rPr lang="en-US" dirty="0" err="1"/>
              <a:t>subapertures</a:t>
            </a:r>
            <a:r>
              <a:rPr lang="en-US" dirty="0"/>
              <a:t> in the pupil</a:t>
            </a:r>
          </a:p>
          <a:p>
            <a:r>
              <a:rPr lang="en-US" dirty="0"/>
              <a:t>The phase </a:t>
            </a:r>
            <a:r>
              <a:rPr lang="en-US" dirty="0" err="1"/>
              <a:t>ɸ</a:t>
            </a:r>
            <a:r>
              <a:rPr lang="en-US" dirty="0"/>
              <a:t> contains all controllable actuators</a:t>
            </a:r>
          </a:p>
          <a:p>
            <a:r>
              <a:rPr lang="en-US" dirty="0"/>
              <a:t>The basis set for reconstruction is the actuators</a:t>
            </a:r>
          </a:p>
          <a:p>
            <a:r>
              <a:rPr lang="en-US" dirty="0"/>
              <a:t>We model the WFS measurement process as:</a:t>
            </a:r>
          </a:p>
          <a:p>
            <a:pPr lvl="0">
              <a:buClr>
                <a:srgbClr val="FFCD7F"/>
              </a:buClr>
            </a:pPr>
            <a:endParaRPr lang="en-US" dirty="0">
              <a:solidFill>
                <a:srgbClr val="FFFFFF"/>
              </a:solidFill>
            </a:endParaRPr>
          </a:p>
          <a:p>
            <a:pPr lvl="0">
              <a:buClr>
                <a:srgbClr val="FFCD7F"/>
              </a:buClr>
            </a:pPr>
            <a:endParaRPr lang="en-US" dirty="0">
              <a:solidFill>
                <a:srgbClr val="FFFFFF"/>
              </a:solidFill>
            </a:endParaRPr>
          </a:p>
          <a:p>
            <a:pPr lvl="0">
              <a:buClr>
                <a:srgbClr val="FFCD7F"/>
              </a:buClr>
            </a:pPr>
            <a:r>
              <a:rPr lang="en-US" dirty="0">
                <a:solidFill>
                  <a:srgbClr val="FFFFFF"/>
                </a:solidFill>
              </a:rPr>
              <a:t>We can find the measurement matrix W experimentally </a:t>
            </a:r>
          </a:p>
          <a:p>
            <a:pPr marL="0" indent="0" algn="ctr">
              <a:buNone/>
            </a:pP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61013-5ED3-B347-8AD5-1E8A2128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163" y="4504690"/>
            <a:ext cx="1391295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316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19100" y="1244600"/>
            <a:ext cx="8153400" cy="2138363"/>
          </a:xfrm>
        </p:spPr>
        <p:txBody>
          <a:bodyPr/>
          <a:lstStyle/>
          <a:p>
            <a:pPr marL="609600" indent="-609600">
              <a:defRPr/>
            </a:pPr>
            <a:r>
              <a:rPr lang="en-US" dirty="0">
                <a:cs typeface="+mn-cs"/>
              </a:rPr>
              <a:t>Poke one actuator at a time in the positive and negative directions and record the WFS centroids </a:t>
            </a:r>
          </a:p>
          <a:p>
            <a:pPr marL="609600" indent="-609600">
              <a:defRPr/>
            </a:pPr>
            <a:r>
              <a:rPr lang="en-US" dirty="0">
                <a:cs typeface="+mn-cs"/>
              </a:rPr>
              <a:t>Set WFS centroid values from </a:t>
            </a:r>
            <a:r>
              <a:rPr lang="en-US" dirty="0" err="1">
                <a:cs typeface="+mn-cs"/>
              </a:rPr>
              <a:t>subapertures</a:t>
            </a:r>
            <a:r>
              <a:rPr lang="en-US" dirty="0">
                <a:cs typeface="+mn-cs"/>
              </a:rPr>
              <a:t> far away from the actuators to 0</a:t>
            </a:r>
          </a:p>
          <a:p>
            <a:pPr marL="609600" indent="-609600">
              <a:buFontTx/>
              <a:buNone/>
              <a:defRPr/>
            </a:pPr>
            <a:r>
              <a:rPr lang="en-US" sz="2800" b="1" dirty="0">
                <a:cs typeface="+mn-cs"/>
              </a:rPr>
              <a:t> </a:t>
            </a:r>
          </a:p>
        </p:txBody>
      </p:sp>
      <p:sp>
        <p:nvSpPr>
          <p:cNvPr id="49766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018338" cy="784225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Experimental system matrix</a:t>
            </a:r>
          </a:p>
        </p:txBody>
      </p:sp>
    </p:spTree>
    <p:extLst>
      <p:ext uri="{BB962C8B-B14F-4D97-AF65-F5344CB8AC3E}">
        <p14:creationId xmlns:p14="http://schemas.microsoft.com/office/powerpoint/2010/main" val="2442474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A1E8-535C-184A-970B-EF6DFF9F6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system matrix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AF1E1E1-36B5-A748-A198-264BA9AC8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38" y="1493187"/>
            <a:ext cx="7506740" cy="375337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31A63E-081A-E643-B37D-44021A0CADCE}"/>
              </a:ext>
            </a:extLst>
          </p:cNvPr>
          <p:cNvSpPr txBox="1"/>
          <p:nvPr/>
        </p:nvSpPr>
        <p:spPr>
          <a:xfrm>
            <a:off x="1066800" y="1566672"/>
            <a:ext cx="281025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DM surface shape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9D682F-60B1-4845-BFCE-BD683658D932}"/>
              </a:ext>
            </a:extLst>
          </p:cNvPr>
          <p:cNvSpPr txBox="1"/>
          <p:nvPr/>
        </p:nvSpPr>
        <p:spPr>
          <a:xfrm>
            <a:off x="4322064" y="1566672"/>
            <a:ext cx="281025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WFS image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0D71653-2430-7C44-B449-4AC48041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64" y="5444344"/>
            <a:ext cx="8153400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7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5800" indent="-22860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543050" indent="-17145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  <a:cs typeface="ヒラギノ角ゴ Pro W3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9pPr>
          </a:lstStyle>
          <a:p>
            <a:pPr marL="609600" indent="-609600">
              <a:defRPr/>
            </a:pPr>
            <a:r>
              <a:rPr lang="en-US" sz="2800" kern="0" dirty="0">
                <a:cs typeface="+mn-cs"/>
              </a:rPr>
              <a:t>We’re left with a # pokes by # pixels matrix, which we’re calling W</a:t>
            </a:r>
          </a:p>
        </p:txBody>
      </p:sp>
    </p:spTree>
    <p:extLst>
      <p:ext uri="{BB962C8B-B14F-4D97-AF65-F5344CB8AC3E}">
        <p14:creationId xmlns:p14="http://schemas.microsoft.com/office/powerpoint/2010/main" val="125293620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AABE6-495D-4744-9EBD-C6F3F5E0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1: Zonal Matrix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E387E-BC8B-A84C-B2A2-E7313A31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80280"/>
            <a:ext cx="8534400" cy="4876800"/>
          </a:xfrm>
        </p:spPr>
        <p:txBody>
          <a:bodyPr/>
          <a:lstStyle/>
          <a:p>
            <a:r>
              <a:rPr lang="en-US" dirty="0"/>
              <a:t>Given the matrix W, we can convert phases to slopes via s = W </a:t>
            </a:r>
            <a:r>
              <a:rPr lang="en-US" dirty="0" err="1"/>
              <a:t>ɸ</a:t>
            </a:r>
            <a:endParaRPr lang="en-US" dirty="0"/>
          </a:p>
          <a:p>
            <a:r>
              <a:rPr lang="en-US" dirty="0"/>
              <a:t>In reality, we’ll be measuring slopes with our WFS, and we’ll want to use those slopes to estimate the phase via </a:t>
            </a:r>
            <a:r>
              <a:rPr lang="en-US" dirty="0" err="1"/>
              <a:t>ɸ</a:t>
            </a:r>
            <a:r>
              <a:rPr lang="en-US" dirty="0"/>
              <a:t> = W</a:t>
            </a:r>
            <a:r>
              <a:rPr lang="en-US" baseline="30000" dirty="0"/>
              <a:t>-1</a:t>
            </a:r>
            <a:r>
              <a:rPr lang="en-US" dirty="0"/>
              <a:t> s</a:t>
            </a:r>
          </a:p>
          <a:p>
            <a:r>
              <a:rPr lang="en-US" dirty="0"/>
              <a:t>W isn’t square, so we’ll compute the inverse using LS: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Unfortunately, W</a:t>
            </a:r>
            <a:r>
              <a:rPr lang="en-US" baseline="30000" dirty="0"/>
              <a:t>T</a:t>
            </a:r>
            <a:r>
              <a:rPr lang="en-US" dirty="0"/>
              <a:t>W isn’t invertible either –- it doesn’t have full rank because the WFS is blind to some modes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806EC-361D-D845-8F41-B62122AF7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71" y="4391760"/>
            <a:ext cx="1225629" cy="370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94AAF-336B-EF42-9D90-5438EFB9B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49" y="4762299"/>
            <a:ext cx="2251788" cy="423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7861B7-D8F4-344F-B2E7-B64199B82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157" y="5186165"/>
            <a:ext cx="2808112" cy="4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2327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4" descr="dmpi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861344"/>
            <a:ext cx="2551113" cy="27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835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018338" cy="784225"/>
          </a:xfrm>
        </p:spPr>
        <p:txBody>
          <a:bodyPr/>
          <a:lstStyle/>
          <a:p>
            <a:pPr>
              <a:defRPr/>
            </a:pPr>
            <a:r>
              <a:rPr lang="en-US" dirty="0"/>
              <a:t>Method 1: Zonal Matrix Reconstruction</a:t>
            </a:r>
            <a:endParaRPr lang="en-US" dirty="0">
              <a:cs typeface="+mj-cs"/>
            </a:endParaRPr>
          </a:p>
        </p:txBody>
      </p:sp>
      <p:pic>
        <p:nvPicPr>
          <p:cNvPr id="38919" name="Picture 15" descr="dmwaff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62112"/>
            <a:ext cx="2523026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DDFB84E-2EB5-CF43-BE34-A343DF62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8153400" cy="456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7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685800" indent="-22860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–"/>
              <a:defRPr sz="24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543050" indent="-171450" algn="l" rtl="0" eaLnBrk="0" fontAlgn="base" hangingPunct="0">
              <a:spcBef>
                <a:spcPct val="15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»"/>
              <a:defRPr sz="2200" b="1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  <a:cs typeface="ヒラギノ角ゴ Pro W3" charset="0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4500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ヒラギノ角ゴ Pro W3" charset="-128"/>
              </a:defRPr>
            </a:lvl9pPr>
          </a:lstStyle>
          <a:p>
            <a:pPr marL="609600" indent="-609600">
              <a:defRPr/>
            </a:pPr>
            <a:r>
              <a:rPr lang="en-US" kern="0" dirty="0">
                <a:cs typeface="+mn-cs"/>
              </a:rPr>
              <a:t>Two invisible modes are piston and waffle:</a:t>
            </a:r>
          </a:p>
          <a:p>
            <a:pPr marL="609600" indent="-609600">
              <a:defRPr/>
            </a:pPr>
            <a:endParaRPr lang="en-US" kern="0" dirty="0">
              <a:cs typeface="+mn-cs"/>
            </a:endParaRPr>
          </a:p>
          <a:p>
            <a:pPr marL="609600" indent="-609600">
              <a:defRPr/>
            </a:pPr>
            <a:endParaRPr lang="en-US" kern="0" dirty="0">
              <a:cs typeface="+mn-cs"/>
            </a:endParaRPr>
          </a:p>
          <a:p>
            <a:pPr marL="609600" indent="-609600">
              <a:defRPr/>
            </a:pPr>
            <a:endParaRPr lang="en-US" kern="0" dirty="0">
              <a:cs typeface="+mn-cs"/>
            </a:endParaRPr>
          </a:p>
          <a:p>
            <a:pPr marL="609600" indent="-609600">
              <a:defRPr/>
            </a:pPr>
            <a:endParaRPr lang="en-US" kern="0" dirty="0">
              <a:cs typeface="+mn-cs"/>
            </a:endParaRPr>
          </a:p>
          <a:p>
            <a:pPr marL="609600" indent="-609600">
              <a:defRPr/>
            </a:pPr>
            <a:endParaRPr lang="en-US" kern="0" dirty="0">
              <a:cs typeface="+mn-cs"/>
            </a:endParaRPr>
          </a:p>
          <a:p>
            <a:pPr marL="609600" indent="-609600">
              <a:defRPr/>
            </a:pPr>
            <a:r>
              <a:rPr lang="en-US" kern="0" dirty="0">
                <a:cs typeface="+mn-cs"/>
              </a:rPr>
              <a:t>Instead we’ll compute the pseudo-inverse of W using singular value decomposition (SVD), giving us an expression for </a:t>
            </a:r>
            <a:r>
              <a:rPr lang="en-US" dirty="0" err="1"/>
              <a:t>ɸ</a:t>
            </a:r>
            <a:r>
              <a:rPr lang="en-US" dirty="0"/>
              <a:t> = W</a:t>
            </a:r>
            <a:r>
              <a:rPr lang="en-US" baseline="30000" dirty="0"/>
              <a:t>†</a:t>
            </a:r>
            <a:r>
              <a:rPr lang="en-US" dirty="0"/>
              <a:t> s</a:t>
            </a:r>
          </a:p>
          <a:p>
            <a:pPr marL="609600" indent="-609600">
              <a:defRPr/>
            </a:pPr>
            <a:endParaRPr lang="en-US" kern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33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CAB2A-1CE7-DA4C-95E2-F2DF5185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</a:rPr>
              <a:t>Singular-Value Decomposition (SVD)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574A4-D7C7-7A47-9414-1FC377FAF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 is a square matrix, we can write:</a:t>
            </a:r>
          </a:p>
          <a:p>
            <a:endParaRPr lang="en-US" dirty="0"/>
          </a:p>
          <a:p>
            <a:r>
              <a:rPr lang="en-US" dirty="0"/>
              <a:t>Where     is a non-zero vector (the eigenvector) and        is a scalar (the eigenvalue)</a:t>
            </a:r>
          </a:p>
          <a:p>
            <a:r>
              <a:rPr lang="en-US" dirty="0"/>
              <a:t>If A is not square, we can equivalently compute the eigenvectors of A</a:t>
            </a:r>
            <a:r>
              <a:rPr lang="en-US" baseline="30000" dirty="0"/>
              <a:t>T</a:t>
            </a:r>
            <a:r>
              <a:rPr lang="en-US" dirty="0"/>
              <a:t>A. These are called the singular vectors of A</a:t>
            </a:r>
          </a:p>
          <a:p>
            <a:r>
              <a:rPr lang="en-US" dirty="0"/>
              <a:t>The square roots of the eigenvalues of A</a:t>
            </a:r>
            <a:r>
              <a:rPr lang="en-US" baseline="30000" dirty="0"/>
              <a:t>T</a:t>
            </a:r>
            <a:r>
              <a:rPr lang="en-US" dirty="0"/>
              <a:t>A are called the singular values of 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31C46-21FB-594F-81E9-BC490CABB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780" y="2218039"/>
            <a:ext cx="1339769" cy="313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D3BA42-D898-CC4C-871D-104DCCE25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183" t="12159" r="61460"/>
          <a:stretch/>
        </p:blipFill>
        <p:spPr>
          <a:xfrm>
            <a:off x="1753229" y="2886474"/>
            <a:ext cx="272053" cy="341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379355-936B-D747-B088-3EF2362EB2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050" t="-1614" r="15208"/>
          <a:stretch/>
        </p:blipFill>
        <p:spPr>
          <a:xfrm>
            <a:off x="8191814" y="2909771"/>
            <a:ext cx="264496" cy="3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787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A16A-3ADD-0D49-8707-5B57BDCD7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effectLst/>
              </a:rPr>
              <a:t>Singular-Value Decomposition (SVD)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00E6-D348-F04C-87D9-6CE1578E2C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 is a real m x n matrix, we can represent it as:</a:t>
            </a:r>
          </a:p>
          <a:p>
            <a:endParaRPr lang="en-US" dirty="0"/>
          </a:p>
          <a:p>
            <a:r>
              <a:rPr lang="en-US" dirty="0"/>
              <a:t>U is an m x m matrix while columns are the eigenvectors of WW</a:t>
            </a:r>
            <a:r>
              <a:rPr lang="en-US" baseline="30000" dirty="0"/>
              <a:t>T </a:t>
            </a:r>
            <a:endParaRPr lang="en-US" dirty="0"/>
          </a:p>
          <a:p>
            <a:r>
              <a:rPr lang="en-US" dirty="0" err="1"/>
              <a:t>Σ</a:t>
            </a:r>
            <a:r>
              <a:rPr lang="en-US" dirty="0"/>
              <a:t> is an m x n diagonal matrix whose diagonal values are the singular values of W</a:t>
            </a:r>
          </a:p>
          <a:p>
            <a:r>
              <a:rPr lang="en-US" dirty="0"/>
              <a:t>V</a:t>
            </a:r>
            <a:r>
              <a:rPr lang="en-US" baseline="30000" dirty="0"/>
              <a:t>T</a:t>
            </a:r>
            <a:r>
              <a:rPr lang="en-US" dirty="0"/>
              <a:t> is the transpose of an n x n matrix whose columns are the eigenvectors of W</a:t>
            </a:r>
            <a:r>
              <a:rPr lang="en-US" baseline="30000" dirty="0"/>
              <a:t>T</a:t>
            </a:r>
            <a:r>
              <a:rPr lang="en-US" dirty="0"/>
              <a:t>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201FBF-D7E4-924A-94D7-D028BAF2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827" y="2236775"/>
            <a:ext cx="1639289" cy="3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7178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Lecture13.2010">
  <a:themeElements>
    <a:clrScheme name="">
      <a:dk1>
        <a:srgbClr val="000000"/>
      </a:dk1>
      <a:lt1>
        <a:srgbClr val="FFFFFF"/>
      </a:lt1>
      <a:dk2>
        <a:srgbClr val="8901F3"/>
      </a:dk2>
      <a:lt2>
        <a:srgbClr val="FFCD7F"/>
      </a:lt2>
      <a:accent1>
        <a:srgbClr val="A8C2FF"/>
      </a:accent1>
      <a:accent2>
        <a:srgbClr val="7AFF7A"/>
      </a:accent2>
      <a:accent3>
        <a:srgbClr val="C4AAF8"/>
      </a:accent3>
      <a:accent4>
        <a:srgbClr val="DADADA"/>
      </a:accent4>
      <a:accent5>
        <a:srgbClr val="D1DDFF"/>
      </a:accent5>
      <a:accent6>
        <a:srgbClr val="6EE76E"/>
      </a:accent6>
      <a:hlink>
        <a:srgbClr val="FFA3B3"/>
      </a:hlink>
      <a:folHlink>
        <a:srgbClr val="CECECE"/>
      </a:folHlink>
    </a:clrScheme>
    <a:fontScheme name="Lecture13.2010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Lecture13.2010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13.2010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13.2010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maxpower:Users:max:Desktop:AY289C 2010:WEB_HOME:Lectures:Lecture13 Tomog MCAO MOAO GLAO:Lecture13.2010.ppt</Template>
  <TotalTime>2580</TotalTime>
  <Words>1291</Words>
  <Application>Microsoft Macintosh PowerPoint</Application>
  <PresentationFormat>On-screen Show (4:3)</PresentationFormat>
  <Paragraphs>136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ヒラギノ角ゴ Pro W3</vt:lpstr>
      <vt:lpstr>Arial</vt:lpstr>
      <vt:lpstr>Calibri</vt:lpstr>
      <vt:lpstr>Droid Sans Fallback</vt:lpstr>
      <vt:lpstr>Times</vt:lpstr>
      <vt:lpstr>Trebuchet MS</vt:lpstr>
      <vt:lpstr>Lecture13.2010</vt:lpstr>
      <vt:lpstr>Office Theme</vt:lpstr>
      <vt:lpstr>Lecture 11:  Basic Concepts of Wavefront Reconstruction  Astro 289</vt:lpstr>
      <vt:lpstr>What is wavefront reconstruction?</vt:lpstr>
      <vt:lpstr>Method 1: Zonal Matrix Reconstruction</vt:lpstr>
      <vt:lpstr>Experimental system matrix</vt:lpstr>
      <vt:lpstr>Experimental system matrix</vt:lpstr>
      <vt:lpstr>Method 1: Zonal Matrix Reconstruction</vt:lpstr>
      <vt:lpstr>Method 1: Zonal Matrix Reconstruction</vt:lpstr>
      <vt:lpstr>Singular-Value Decomposition (SVD)</vt:lpstr>
      <vt:lpstr>Singular-Value Decomposition (SVD)</vt:lpstr>
      <vt:lpstr>Calculating the Pseudoinverse with SVD</vt:lpstr>
      <vt:lpstr>Method 1: Zonal Matrix Reconstruction</vt:lpstr>
      <vt:lpstr>“Slaved” actuators</vt:lpstr>
      <vt:lpstr>Method 2: Modal Matrix Reconstruction</vt:lpstr>
      <vt:lpstr>Examples of modal basis sets</vt:lpstr>
      <vt:lpstr>Method 2: Modal Matrix Reconstruction</vt:lpstr>
      <vt:lpstr>Method 2: Modal Matrix Reconstruction</vt:lpstr>
      <vt:lpstr>Keck II PYWFS Latency  1.41 kHz detector readout Slide credit: Sylvain Cetre </vt:lpstr>
      <vt:lpstr>PowerPoint Presentation</vt:lpstr>
      <vt:lpstr>PowerPoint Presentation</vt:lpstr>
      <vt:lpstr>Predictive Wavefront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Wavefront Reconstruction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Tip-tilt mirror and sensor configuration</dc:title>
  <dc:creator>Claire Max</dc:creator>
  <cp:keywords/>
  <cp:lastModifiedBy>Claire Max</cp:lastModifiedBy>
  <cp:revision>231</cp:revision>
  <cp:lastPrinted>2020-02-13T17:24:41Z</cp:lastPrinted>
  <dcterms:created xsi:type="dcterms:W3CDTF">2011-11-15T05:45:12Z</dcterms:created>
  <dcterms:modified xsi:type="dcterms:W3CDTF">2020-02-13T17:28:26Z</dcterms:modified>
</cp:coreProperties>
</file>